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2"/>
  </p:sldMasterIdLst>
  <p:notesMasterIdLst>
    <p:notesMasterId r:id="rId46"/>
  </p:notesMasterIdLst>
  <p:handoutMasterIdLst>
    <p:handoutMasterId r:id="rId47"/>
  </p:handoutMasterIdLst>
  <p:sldIdLst>
    <p:sldId id="256" r:id="rId3"/>
    <p:sldId id="260" r:id="rId4"/>
    <p:sldId id="301" r:id="rId5"/>
    <p:sldId id="314" r:id="rId6"/>
    <p:sldId id="315" r:id="rId7"/>
    <p:sldId id="316" r:id="rId8"/>
    <p:sldId id="317" r:id="rId9"/>
    <p:sldId id="340" r:id="rId10"/>
    <p:sldId id="268" r:id="rId11"/>
    <p:sldId id="309" r:id="rId12"/>
    <p:sldId id="335" r:id="rId13"/>
    <p:sldId id="330" r:id="rId14"/>
    <p:sldId id="336" r:id="rId15"/>
    <p:sldId id="331" r:id="rId16"/>
    <p:sldId id="332" r:id="rId17"/>
    <p:sldId id="333" r:id="rId18"/>
    <p:sldId id="334" r:id="rId19"/>
    <p:sldId id="337" r:id="rId20"/>
    <p:sldId id="338" r:id="rId21"/>
    <p:sldId id="311" r:id="rId22"/>
    <p:sldId id="276" r:id="rId23"/>
    <p:sldId id="278" r:id="rId24"/>
    <p:sldId id="307" r:id="rId25"/>
    <p:sldId id="279" r:id="rId26"/>
    <p:sldId id="326" r:id="rId27"/>
    <p:sldId id="327" r:id="rId28"/>
    <p:sldId id="283" r:id="rId29"/>
    <p:sldId id="308" r:id="rId30"/>
    <p:sldId id="282" r:id="rId31"/>
    <p:sldId id="312" r:id="rId32"/>
    <p:sldId id="298" r:id="rId33"/>
    <p:sldId id="313" r:id="rId34"/>
    <p:sldId id="300" r:id="rId35"/>
    <p:sldId id="328" r:id="rId36"/>
    <p:sldId id="265" r:id="rId37"/>
    <p:sldId id="271" r:id="rId38"/>
    <p:sldId id="339" r:id="rId39"/>
    <p:sldId id="273" r:id="rId40"/>
    <p:sldId id="320" r:id="rId41"/>
    <p:sldId id="323" r:id="rId42"/>
    <p:sldId id="324" r:id="rId43"/>
    <p:sldId id="322" r:id="rId44"/>
    <p:sldId id="325" r:id="rId4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89F9"/>
    <a:srgbClr val="4F81BD"/>
    <a:srgbClr val="5B0E8D"/>
    <a:srgbClr val="9AC2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0FF1CE12-B100-0000-0000-000000000002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30" autoAdjust="0"/>
    <p:restoredTop sz="97376" autoAdjust="0"/>
  </p:normalViewPr>
  <p:slideViewPr>
    <p:cSldViewPr snapToGrid="0" snapToObjects="1">
      <p:cViewPr>
        <p:scale>
          <a:sx n="125" d="100"/>
          <a:sy n="125" d="100"/>
        </p:scale>
        <p:origin x="-3144" y="-2046"/>
      </p:cViewPr>
      <p:guideLst>
        <p:guide orient="horz" pos="3239"/>
        <p:guide pos="2880"/>
      </p:guideLst>
    </p:cSldViewPr>
  </p:slideViewPr>
  <p:outlineViewPr>
    <p:cViewPr>
      <p:scale>
        <a:sx n="1" d="1"/>
        <a:sy n="1" d="1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smtClean="0"/>
          </a:p>
        </p:txBody>
      </p:sp>
      <p:sp>
        <p:nvSpPr>
          <p:cNvPr id="24" name="Rectangle 24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A849C5AD-4428-4E9C-9C84-11B72C9365FB}" type="datetimeFigureOut">
              <a:rPr lang="en-US" smtClean="0"/>
              <a:pPr/>
              <a:t>9/7/2014</a:t>
            </a:fld>
            <a:endParaRPr lang="en-US" smtClean="0"/>
          </a:p>
        </p:txBody>
      </p:sp>
      <p:sp>
        <p:nvSpPr>
          <p:cNvPr id="30" name="Rectangle 30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smtClean="0"/>
          </a:p>
        </p:txBody>
      </p:sp>
      <p:sp>
        <p:nvSpPr>
          <p:cNvPr id="18" name="Rectangle 18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8C596567-A38F-4CEF-B37F-9B9D120D62CE}" type="slidenum">
              <a:rPr lang="en-US" smtClean="0"/>
              <a:pPr/>
              <a:t>‹#›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6226707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4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smtClean="0"/>
          </a:p>
        </p:txBody>
      </p:sp>
      <p:sp>
        <p:nvSpPr>
          <p:cNvPr id="15" name="Rectangle 15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D7547E60-4BE7-4E4E-9AAA-5EE35AEC995C}" type="datetimeFigureOut">
              <a:rPr lang="en-US" smtClean="0"/>
              <a:pPr/>
              <a:t>9/7/2014</a:t>
            </a:fld>
            <a:endParaRPr lang="en-US" smtClean="0"/>
          </a:p>
        </p:txBody>
      </p:sp>
      <p:sp>
        <p:nvSpPr>
          <p:cNvPr id="23" name="Rectangle 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anchor="ctr"/>
          <a:lstStyle/>
          <a:p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/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8" name="Rectangle 18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smtClean="0"/>
          </a:p>
        </p:txBody>
      </p:sp>
      <p:sp>
        <p:nvSpPr>
          <p:cNvPr id="28" name="Rectangle 28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077768-21C8-4125-A345-258E48D2EED0}" type="slidenum">
              <a:rPr lang="en-US" smtClean="0"/>
              <a:pPr/>
              <a:t>‹#›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48412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</a:t>
            </a:r>
            <a:r>
              <a:rPr lang="en-US" baseline="0" dirty="0" smtClean="0"/>
              <a:t> I’m Jonathan Tompson, thanks for coming and today.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I’m going to present some work that was carried out by myself and my colleagues at NYU: Murphy </a:t>
            </a:r>
            <a:r>
              <a:rPr lang="en-US" baseline="0" dirty="0" err="1" smtClean="0"/>
              <a:t>Steien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Yann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LeCun</a:t>
            </a:r>
            <a:r>
              <a:rPr lang="en-US" baseline="0" dirty="0" smtClean="0"/>
              <a:t>, Ken </a:t>
            </a:r>
            <a:r>
              <a:rPr lang="en-US" baseline="0" dirty="0" err="1" smtClean="0"/>
              <a:t>Perlin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656869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16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59563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17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59563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18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59563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19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595631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22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187979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 smtClean="0"/>
              <a:t>Robert Wang:</a:t>
            </a:r>
          </a:p>
          <a:p>
            <a:r>
              <a:rPr lang="en-US" dirty="0" smtClean="0"/>
              <a:t>- Pros: Stable and Fast</a:t>
            </a:r>
          </a:p>
          <a:p>
            <a:r>
              <a:rPr lang="en-US" dirty="0" smtClean="0"/>
              <a:t>- Cons: Discrete poses</a:t>
            </a:r>
          </a:p>
          <a:p>
            <a:r>
              <a:rPr lang="en-US" sz="1200" b="1" dirty="0" err="1" smtClean="0"/>
              <a:t>Oikonomidis</a:t>
            </a:r>
            <a:r>
              <a:rPr lang="en-US" sz="1200" b="1" dirty="0" smtClean="0"/>
              <a:t>:</a:t>
            </a:r>
          </a:p>
          <a:p>
            <a:r>
              <a:rPr lang="en-US" dirty="0" smtClean="0"/>
              <a:t>- Pros: High </a:t>
            </a:r>
            <a:r>
              <a:rPr lang="en-US" dirty="0" err="1" smtClean="0"/>
              <a:t>DoF</a:t>
            </a:r>
            <a:r>
              <a:rPr lang="en-US" dirty="0" smtClean="0"/>
              <a:t> &amp; captures difficult poses</a:t>
            </a:r>
          </a:p>
          <a:p>
            <a:r>
              <a:rPr lang="en-US" dirty="0" smtClean="0"/>
              <a:t>- Cons: Slow &amp; unstable</a:t>
            </a:r>
          </a:p>
          <a:p>
            <a:r>
              <a:rPr lang="en-US" b="1" dirty="0" err="1" smtClean="0"/>
              <a:t>Shotton</a:t>
            </a:r>
            <a:r>
              <a:rPr lang="en-US" b="1" dirty="0" smtClean="0"/>
              <a:t>:</a:t>
            </a:r>
          </a:p>
          <a:p>
            <a:r>
              <a:rPr lang="en-US" dirty="0" smtClean="0"/>
              <a:t>- Pros: Fast &amp; robust to many users</a:t>
            </a:r>
          </a:p>
          <a:p>
            <a:r>
              <a:rPr lang="en-US" dirty="0" smtClean="0"/>
              <a:t>- Cons: No detailed hand-pose</a:t>
            </a:r>
          </a:p>
          <a:p>
            <a:r>
              <a:rPr lang="en-US" b="1" dirty="0" err="1" smtClean="0"/>
              <a:t>Melax</a:t>
            </a:r>
            <a:r>
              <a:rPr lang="en-US" b="1" dirty="0" smtClean="0"/>
              <a:t>:</a:t>
            </a:r>
          </a:p>
          <a:p>
            <a:r>
              <a:rPr lang="en-US" dirty="0" smtClean="0"/>
              <a:t>-</a:t>
            </a:r>
            <a:r>
              <a:rPr lang="en-US" baseline="0" dirty="0" smtClean="0"/>
              <a:t> </a:t>
            </a:r>
            <a:r>
              <a:rPr lang="en-US" dirty="0" smtClean="0"/>
              <a:t>Pros: Fast &amp; stable</a:t>
            </a:r>
          </a:p>
          <a:p>
            <a:r>
              <a:rPr lang="en-US" dirty="0" smtClean="0"/>
              <a:t>- Cons: Limited model &amp; no inference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35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432162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36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73237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38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0259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our problem?</a:t>
            </a:r>
          </a:p>
          <a:p>
            <a:endParaRPr lang="en-US" dirty="0" smtClean="0"/>
          </a:p>
          <a:p>
            <a:r>
              <a:rPr lang="en-US" baseline="0" dirty="0" smtClean="0"/>
              <a:t> - Lots of ways to define HAND-TRACKING (finger tip only tracking, joint or skeletal tracking, or non-rigid ICP based tracking, contour based methods)</a:t>
            </a:r>
          </a:p>
          <a:p>
            <a:r>
              <a:rPr lang="en-US" baseline="0" dirty="0" smtClean="0"/>
              <a:t> - We target AR / VR, so </a:t>
            </a:r>
          </a:p>
          <a:p>
            <a:endParaRPr lang="en-US" baseline="0" dirty="0" smtClean="0"/>
          </a:p>
          <a:p>
            <a:r>
              <a:rPr lang="en-US" baseline="0" dirty="0" smtClean="0"/>
              <a:t>High degrees of freedom and you really need all of them.</a:t>
            </a:r>
          </a:p>
          <a:p>
            <a:r>
              <a:rPr lang="en-US" baseline="0" dirty="0" smtClean="0"/>
              <a:t>Non obvious couplings and constraints between the degrees of freedom that one must really track.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195261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Separate the high level</a:t>
            </a:r>
            <a:r>
              <a:rPr lang="en-US" baseline="0" dirty="0" smtClean="0"/>
              <a:t> goal into manageable sub-problems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MACHINE LEARNING PHILOSOPHY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38966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Following the work at CVPR 2011 by </a:t>
            </a:r>
            <a:r>
              <a:rPr lang="en-US" dirty="0" err="1" smtClean="0"/>
              <a:t>Shotten</a:t>
            </a:r>
            <a:r>
              <a:rPr lang="en-US" dirty="0" smtClean="0"/>
              <a:t> at al…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9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71004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11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59563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12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59563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13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59563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14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59563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15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59563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1"/>
          <p:cNvSpPr>
            <a:spLocks noGrp="1"/>
          </p:cNvSpPr>
          <p:nvPr>
            <p:ph type="subTitle" idx="1"/>
          </p:nvPr>
        </p:nvSpPr>
        <p:spPr>
          <a:xfrm>
            <a:off x="2492734" y="3820933"/>
            <a:ext cx="6194066" cy="693917"/>
          </a:xfrm>
        </p:spPr>
        <p:txBody>
          <a:bodyPr/>
          <a:lstStyle>
            <a:lvl1pPr marL="0" indent="0" algn="r">
              <a:buNone/>
              <a:defRPr sz="2800">
                <a:latin typeface="Helvetica Neue"/>
                <a:cs typeface="Helvetica Neue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ctrTitle"/>
          </p:nvPr>
        </p:nvSpPr>
        <p:spPr>
          <a:xfrm>
            <a:off x="1108986" y="2705100"/>
            <a:ext cx="7577814" cy="1102519"/>
          </a:xfrm>
        </p:spPr>
        <p:txBody>
          <a:bodyPr anchor="b" anchorCtr="0">
            <a:noAutofit/>
          </a:bodyPr>
          <a:lstStyle>
            <a:lvl1pPr algn="r">
              <a:defRPr sz="4800">
                <a:latin typeface="Helvetica Neue"/>
                <a:cs typeface="Helvetica Neu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/>
          </p:cNvSpPr>
          <p:nvPr>
            <p:ph type="body" idx="1" hasCustomPrompt="1"/>
          </p:nvPr>
        </p:nvSpPr>
        <p:spPr/>
        <p:txBody>
          <a:bodyPr>
            <a:normAutofit/>
          </a:bodyPr>
          <a:lstStyle>
            <a:lvl1pPr>
              <a:spcAft>
                <a:spcPts val="1200"/>
              </a:spcAft>
              <a:defRPr sz="2400" b="0" i="0">
                <a:latin typeface="Helvetica Neue"/>
                <a:cs typeface="Helvetica Neue"/>
              </a:defRPr>
            </a:lvl1pPr>
            <a:lvl2pPr>
              <a:spcAft>
                <a:spcPts val="600"/>
              </a:spcAft>
              <a:defRPr sz="2000" i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/>
                <a:cs typeface="Helvetica Neue"/>
              </a:defRPr>
            </a:lvl2pPr>
            <a:lvl3pPr>
              <a:spcAft>
                <a:spcPts val="600"/>
              </a:spcAft>
              <a:defRPr sz="2000" i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/>
                <a:cs typeface="Helvetica Neue"/>
              </a:defRPr>
            </a:lvl3pPr>
            <a:lvl4pPr>
              <a:spcAft>
                <a:spcPts val="600"/>
              </a:spcAft>
              <a:defRPr sz="1800" i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/>
                <a:cs typeface="Helvetica Neue"/>
              </a:defRPr>
            </a:lvl4pPr>
            <a:lvl5pPr>
              <a:spcAft>
                <a:spcPts val="600"/>
              </a:spcAft>
              <a:defRPr sz="1600" i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/>
                <a:cs typeface="Helvetica Neue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107504" y="4923324"/>
            <a:ext cx="360040" cy="282960"/>
          </a:xfrm>
        </p:spPr>
        <p:txBody>
          <a:bodyPr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fld id="{D4C49B74-5DB2-4B03-B1D2-7F6A3C51C3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30"/>
          <p:cNvSpPr>
            <a:spLocks noGrp="1"/>
          </p:cNvSpPr>
          <p:nvPr>
            <p:ph type="title"/>
          </p:nvPr>
        </p:nvSpPr>
        <p:spPr>
          <a:xfrm>
            <a:off x="457200" y="141481"/>
            <a:ext cx="8229600" cy="51995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3200" b="1" cap="all" baseline="0">
                <a:solidFill>
                  <a:srgbClr val="3D89F9"/>
                </a:solidFill>
                <a:latin typeface="Helvetica Neue"/>
                <a:cs typeface="Helvetica Neue"/>
              </a:defRPr>
            </a:lvl1pPr>
          </a:lstStyle>
          <a:p>
            <a:pPr algn="l"/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>
            <a:endCxn id="3" idx="1"/>
          </p:cNvCxnSpPr>
          <p:nvPr userDrawn="1"/>
        </p:nvCxnSpPr>
        <p:spPr>
          <a:xfrm>
            <a:off x="23518" y="4952808"/>
            <a:ext cx="8283654" cy="6206"/>
          </a:xfrm>
          <a:prstGeom prst="line">
            <a:avLst/>
          </a:prstGeom>
          <a:ln>
            <a:solidFill>
              <a:srgbClr val="44057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NYU_USE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7172" y="4809807"/>
            <a:ext cx="806292" cy="2984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0"/>
          <p:cNvSpPr>
            <a:spLocks noGrp="1"/>
          </p:cNvSpPr>
          <p:nvPr>
            <p:ph type="title"/>
          </p:nvPr>
        </p:nvSpPr>
        <p:spPr>
          <a:xfrm>
            <a:off x="457200" y="141481"/>
            <a:ext cx="8229600" cy="51995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b="1"/>
            </a:lvl1pPr>
          </a:lstStyle>
          <a:p>
            <a:pPr algn="l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107504" y="4923324"/>
            <a:ext cx="360040" cy="282960"/>
          </a:xfrm>
        </p:spPr>
        <p:txBody>
          <a:bodyPr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fld id="{D4C49B74-5DB2-4B03-B1D2-7F6A3C51C31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9" name="Straight Connector 18"/>
          <p:cNvCxnSpPr>
            <a:endCxn id="20" idx="1"/>
          </p:cNvCxnSpPr>
          <p:nvPr userDrawn="1"/>
        </p:nvCxnSpPr>
        <p:spPr>
          <a:xfrm>
            <a:off x="23518" y="4952808"/>
            <a:ext cx="8283654" cy="6206"/>
          </a:xfrm>
          <a:prstGeom prst="line">
            <a:avLst/>
          </a:prstGeom>
          <a:ln>
            <a:solidFill>
              <a:srgbClr val="44057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NYU_USE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7172" y="4809807"/>
            <a:ext cx="806292" cy="298413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107504" y="4923324"/>
            <a:ext cx="360040" cy="282960"/>
          </a:xfrm>
        </p:spPr>
        <p:txBody>
          <a:bodyPr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fld id="{D4C49B74-5DB2-4B03-B1D2-7F6A3C51C31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>
            <a:endCxn id="15" idx="1"/>
          </p:cNvCxnSpPr>
          <p:nvPr userDrawn="1"/>
        </p:nvCxnSpPr>
        <p:spPr>
          <a:xfrm>
            <a:off x="23518" y="4952808"/>
            <a:ext cx="8283654" cy="6206"/>
          </a:xfrm>
          <a:prstGeom prst="line">
            <a:avLst/>
          </a:prstGeom>
          <a:ln>
            <a:solidFill>
              <a:srgbClr val="44057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NYU_USE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7172" y="4809807"/>
            <a:ext cx="806292" cy="2984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/>
          </p:cNvSpPr>
          <p:nvPr>
            <p:ph type="body" sz="half" idx="1"/>
          </p:nvPr>
        </p:nvSpPr>
        <p:spPr>
          <a:xfrm>
            <a:off x="457200" y="681541"/>
            <a:ext cx="4038600" cy="391308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1" name="Rectangle 11"/>
          <p:cNvSpPr>
            <a:spLocks noGrp="1"/>
          </p:cNvSpPr>
          <p:nvPr>
            <p:ph type="body" sz="half" idx="2"/>
          </p:nvPr>
        </p:nvSpPr>
        <p:spPr>
          <a:xfrm>
            <a:off x="4648200" y="681541"/>
            <a:ext cx="4038600" cy="391308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Rectangle 30"/>
          <p:cNvSpPr>
            <a:spLocks noGrp="1"/>
          </p:cNvSpPr>
          <p:nvPr>
            <p:ph type="title"/>
          </p:nvPr>
        </p:nvSpPr>
        <p:spPr>
          <a:xfrm>
            <a:off x="457200" y="141481"/>
            <a:ext cx="8229600" cy="51995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b="1"/>
            </a:lvl1pPr>
          </a:lstStyle>
          <a:p>
            <a:pPr algn="l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107504" y="4923324"/>
            <a:ext cx="360040" cy="282960"/>
          </a:xfrm>
        </p:spPr>
        <p:txBody>
          <a:bodyPr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fld id="{D4C49B74-5DB2-4B03-B1D2-7F6A3C51C31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9" name="Straight Connector 18"/>
          <p:cNvCxnSpPr>
            <a:endCxn id="20" idx="1"/>
          </p:cNvCxnSpPr>
          <p:nvPr userDrawn="1"/>
        </p:nvCxnSpPr>
        <p:spPr>
          <a:xfrm>
            <a:off x="23518" y="4952808"/>
            <a:ext cx="8283654" cy="6206"/>
          </a:xfrm>
          <a:prstGeom prst="line">
            <a:avLst/>
          </a:prstGeom>
          <a:ln>
            <a:solidFill>
              <a:srgbClr val="44057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NYU_USE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7172" y="4809807"/>
            <a:ext cx="806292" cy="2984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1" name="Rectangle 30"/>
          <p:cNvSpPr>
            <a:spLocks noGrp="1"/>
          </p:cNvSpPr>
          <p:nvPr>
            <p:ph type="title"/>
          </p:nvPr>
        </p:nvSpPr>
        <p:spPr>
          <a:xfrm>
            <a:off x="457200" y="141481"/>
            <a:ext cx="8229600" cy="51995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b="1"/>
            </a:lvl1pPr>
          </a:lstStyle>
          <a:p>
            <a:pPr algn="l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107504" y="4923324"/>
            <a:ext cx="360040" cy="282960"/>
          </a:xfrm>
        </p:spPr>
        <p:txBody>
          <a:bodyPr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fld id="{D4C49B74-5DB2-4B03-B1D2-7F6A3C51C31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>
            <a:endCxn id="17" idx="1"/>
          </p:cNvCxnSpPr>
          <p:nvPr userDrawn="1"/>
        </p:nvCxnSpPr>
        <p:spPr>
          <a:xfrm>
            <a:off x="23518" y="4952808"/>
            <a:ext cx="8283654" cy="6206"/>
          </a:xfrm>
          <a:prstGeom prst="line">
            <a:avLst/>
          </a:prstGeom>
          <a:ln>
            <a:solidFill>
              <a:srgbClr val="44057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NYU_USE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7172" y="4809807"/>
            <a:ext cx="806292" cy="2984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30"/>
          <p:cNvSpPr>
            <a:spLocks noGrp="1"/>
          </p:cNvSpPr>
          <p:nvPr>
            <p:ph sz="half" idx="1"/>
          </p:nvPr>
        </p:nvSpPr>
        <p:spPr>
          <a:xfrm>
            <a:off x="457200" y="681541"/>
            <a:ext cx="4038600" cy="391308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7" name="Rectangle 17"/>
          <p:cNvSpPr>
            <a:spLocks noGrp="1"/>
          </p:cNvSpPr>
          <p:nvPr>
            <p:ph sz="half" idx="2"/>
          </p:nvPr>
        </p:nvSpPr>
        <p:spPr>
          <a:xfrm>
            <a:off x="4648200" y="681541"/>
            <a:ext cx="4038600" cy="391308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2" name="Rectangle 30"/>
          <p:cNvSpPr>
            <a:spLocks noGrp="1"/>
          </p:cNvSpPr>
          <p:nvPr>
            <p:ph type="title"/>
          </p:nvPr>
        </p:nvSpPr>
        <p:spPr>
          <a:xfrm>
            <a:off x="457200" y="141481"/>
            <a:ext cx="8229600" cy="51995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b="1"/>
            </a:lvl1pPr>
          </a:lstStyle>
          <a:p>
            <a:pPr algn="l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107504" y="4923324"/>
            <a:ext cx="360040" cy="282960"/>
          </a:xfrm>
        </p:spPr>
        <p:txBody>
          <a:bodyPr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fld id="{D4C49B74-5DB2-4B03-B1D2-7F6A3C51C31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>
            <a:endCxn id="18" idx="1"/>
          </p:cNvCxnSpPr>
          <p:nvPr userDrawn="1"/>
        </p:nvCxnSpPr>
        <p:spPr>
          <a:xfrm>
            <a:off x="23518" y="4952808"/>
            <a:ext cx="8283654" cy="6206"/>
          </a:xfrm>
          <a:prstGeom prst="line">
            <a:avLst/>
          </a:prstGeom>
          <a:ln>
            <a:solidFill>
              <a:srgbClr val="44057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NYU_USE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7172" y="4809807"/>
            <a:ext cx="806292" cy="298413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30"/>
          <p:cNvSpPr>
            <a:spLocks noGrp="1"/>
          </p:cNvSpPr>
          <p:nvPr>
            <p:ph type="title"/>
          </p:nvPr>
        </p:nvSpPr>
        <p:spPr>
          <a:xfrm>
            <a:off x="457200" y="141481"/>
            <a:ext cx="8229600" cy="519953"/>
          </a:xfrm>
          <a:prstGeom prst="rect">
            <a:avLst/>
          </a:prstGeom>
        </p:spPr>
        <p:txBody>
          <a:bodyPr anchor="b" anchorCtr="0">
            <a:noAutofit/>
          </a:bodyPr>
          <a:lstStyle/>
          <a:p>
            <a:pPr algn="l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Rectangle 12"/>
          <p:cNvSpPr>
            <a:spLocks noGrp="1"/>
          </p:cNvSpPr>
          <p:nvPr>
            <p:ph type="body" idx="1"/>
          </p:nvPr>
        </p:nvSpPr>
        <p:spPr>
          <a:xfrm>
            <a:off x="457200" y="735546"/>
            <a:ext cx="8229600" cy="405045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1" name="Rectangle 21"/>
          <p:cNvSpPr>
            <a:spLocks noGrp="1"/>
          </p:cNvSpPr>
          <p:nvPr>
            <p:ph type="sldNum" sz="quarter" idx="4"/>
          </p:nvPr>
        </p:nvSpPr>
        <p:spPr>
          <a:xfrm>
            <a:off x="6553200" y="4785997"/>
            <a:ext cx="2133600" cy="255110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Calibri" pitchFamily="34" charset="0"/>
                <a:cs typeface="Arial" pitchFamily="34" charset="0"/>
              </a:defRPr>
            </a:lvl1pPr>
          </a:lstStyle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iming>
    <p:tnLst>
      <p:par>
        <p:cTn id="1" dur="indefinite" restart="never" nodeType="tmRoot"/>
      </p:par>
    </p:tnLst>
  </p:timing>
  <p:txStyles>
    <p:titleStyle>
      <a:defPPr>
        <a:defRPr sz="4400">
          <a:solidFill>
            <a:schemeClr val="tx1"/>
          </a:solidFill>
          <a:latin typeface="+mj-lt"/>
          <a:ea typeface="+mj-ea"/>
          <a:cs typeface="+mj-cs"/>
        </a:defRPr>
      </a:defPPr>
      <a:lvl1pPr algn="l" eaLnBrk="1" hangingPunct="1">
        <a:buNone/>
        <a:defRPr sz="4000" b="0">
          <a:solidFill>
            <a:schemeClr val="tx1">
              <a:alpha val="100000"/>
            </a:schemeClr>
          </a:solidFill>
          <a:latin typeface="Helvetica Neue"/>
          <a:cs typeface="Helvetica Neue"/>
        </a:defRPr>
      </a:lvl1pPr>
    </p:titleStyle>
    <p:bodyStyle>
      <a:defPPr>
        <a:defRPr>
          <a:solidFill>
            <a:schemeClr val="tx1"/>
          </a:solidFill>
          <a:latin typeface="+mn-lt"/>
          <a:ea typeface="+mn-ea"/>
          <a:cs typeface="+mn-cs"/>
        </a:defRPr>
      </a:defPPr>
      <a:lvl1pPr marL="0" indent="0" eaLnBrk="1" hangingPunct="1">
        <a:buFontTx/>
        <a:buNone/>
        <a:defRPr sz="3600">
          <a:latin typeface="Helvetica Neue"/>
          <a:cs typeface="Helvetica Neue"/>
        </a:defRPr>
      </a:lvl1pPr>
      <a:lvl2pPr marL="457200" indent="0" eaLnBrk="1" hangingPunct="1">
        <a:buFontTx/>
        <a:buNone/>
        <a:defRPr sz="3200">
          <a:latin typeface="Helvetica Neue"/>
          <a:cs typeface="Helvetica Neue"/>
        </a:defRPr>
      </a:lvl2pPr>
      <a:lvl3pPr marL="914400" indent="0" eaLnBrk="1" hangingPunct="1">
        <a:buFontTx/>
        <a:buNone/>
        <a:defRPr sz="3200">
          <a:latin typeface="Helvetica Neue"/>
          <a:cs typeface="Helvetica Neue"/>
        </a:defRPr>
      </a:lvl3pPr>
      <a:lvl4pPr marL="1371600" indent="0" eaLnBrk="1" hangingPunct="1">
        <a:buFontTx/>
        <a:buNone/>
        <a:defRPr sz="2800">
          <a:latin typeface="Helvetica Neue"/>
          <a:cs typeface="Helvetica Neue"/>
        </a:defRPr>
      </a:lvl4pPr>
      <a:lvl5pPr marL="1828800" indent="0" eaLnBrk="1" hangingPunct="1">
        <a:buFontTx/>
        <a:buNone/>
        <a:defRPr sz="2800">
          <a:latin typeface="Helvetica Neue"/>
          <a:cs typeface="Helvetica Neue"/>
        </a:defRPr>
      </a:lvl5pPr>
      <a:lvl6pPr marL="2514600" indent="-228600" eaLnBrk="1" hangingPunct="1">
        <a:buChar char="•"/>
        <a:defRPr sz="2000"/>
      </a:lvl6pPr>
      <a:lvl7pPr marL="2971800" indent="-228600" eaLnBrk="1" hangingPunct="1">
        <a:buChar char="•"/>
        <a:defRPr sz="2000"/>
      </a:lvl7pPr>
      <a:lvl8pPr marL="3429000" indent="-228600" eaLnBrk="1" hangingPunct="1">
        <a:buChar char="•"/>
        <a:defRPr sz="2000"/>
      </a:lvl8pPr>
      <a:lvl9pPr marL="3886200" indent="-228600" eaLnBrk="1" hangingPunct="1">
        <a:buChar char="•"/>
        <a:defRPr sz="2000"/>
      </a:lvl9pPr>
    </p:bodyStyle>
    <p:otherStyle>
      <a:defPPr>
        <a:defRPr>
          <a:solidFill>
            <a:schemeClr val="tx1"/>
          </a:solidFill>
          <a:latin typeface="+mn-lt"/>
          <a:ea typeface="+mn-ea"/>
          <a:cs typeface="+mn-cs"/>
        </a:defRPr>
      </a:defPPr>
      <a:lvl1pPr marL="0" eaLnBrk="1" hangingPunct="1"/>
      <a:lvl2pPr marL="457200" eaLnBrk="1" hangingPunct="1"/>
      <a:lvl3pPr marL="914400" eaLnBrk="1" hangingPunct="1"/>
      <a:lvl4pPr marL="1371600" eaLnBrk="1" hangingPunct="1"/>
      <a:lvl5pPr marL="1828800" eaLnBrk="1" hangingPunct="1"/>
      <a:lvl6pPr marL="2286000" eaLnBrk="1" hangingPunct="1"/>
      <a:lvl7pPr marL="2743200" eaLnBrk="1" hangingPunct="1"/>
      <a:lvl8pPr marL="3200400" eaLnBrk="1" hangingPunct="1"/>
      <a:lvl9pPr marL="3657600" eaLnBrk="1" hangingPunct="1"/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file://localhost/Users/toddszymanski/Documents/01%20Work/S2014/Presenter%20Slides/S14_LogoH_TS2.pdf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043608" y="3273828"/>
            <a:ext cx="5688632" cy="568728"/>
          </a:xfrm>
        </p:spPr>
        <p:txBody>
          <a:bodyPr anchor="t"/>
          <a:lstStyle/>
          <a:p>
            <a:pPr algn="l"/>
            <a:r>
              <a:rPr lang="en-US" sz="1500" dirty="0" smtClean="0">
                <a:solidFill>
                  <a:schemeClr val="bg1">
                    <a:lumMod val="50000"/>
                  </a:schemeClr>
                </a:solidFill>
              </a:rPr>
              <a:t>Jonathan </a:t>
            </a:r>
            <a:r>
              <a:rPr lang="en-US" sz="1500" dirty="0" err="1" smtClean="0">
                <a:solidFill>
                  <a:schemeClr val="bg1">
                    <a:lumMod val="50000"/>
                  </a:schemeClr>
                </a:solidFill>
              </a:rPr>
              <a:t>Tompson</a:t>
            </a:r>
            <a:r>
              <a:rPr lang="en-US" sz="1500" dirty="0" smtClean="0">
                <a:solidFill>
                  <a:schemeClr val="bg1">
                    <a:lumMod val="50000"/>
                  </a:schemeClr>
                </a:solidFill>
              </a:rPr>
              <a:t>, Murphy Stein, Yann </a:t>
            </a:r>
            <a:r>
              <a:rPr lang="en-US" sz="1500" dirty="0" err="1" smtClean="0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500" dirty="0" smtClean="0">
                <a:solidFill>
                  <a:schemeClr val="bg1">
                    <a:lumMod val="50000"/>
                  </a:schemeClr>
                </a:solidFill>
              </a:rPr>
              <a:t>, Ken </a:t>
            </a:r>
            <a:r>
              <a:rPr lang="en-US" sz="1500" dirty="0" err="1" smtClean="0">
                <a:solidFill>
                  <a:schemeClr val="bg1">
                    <a:lumMod val="50000"/>
                  </a:schemeClr>
                </a:solidFill>
              </a:rPr>
              <a:t>Perlin</a:t>
            </a:r>
            <a:r>
              <a:rPr lang="en-US" sz="15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sz="15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en-US" sz="1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1043608" y="2085696"/>
            <a:ext cx="7632848" cy="114532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r" eaLnBrk="1" hangingPunct="1">
              <a:buNone/>
              <a:defRPr sz="4800">
                <a:solidFill>
                  <a:schemeClr val="tx1">
                    <a:alpha val="100000"/>
                  </a:schemeClr>
                </a:solidFill>
                <a:latin typeface="Calibri" pitchFamily="34" charset="0"/>
                <a:cs typeface="Arial" pitchFamily="34" charset="0"/>
              </a:defRPr>
            </a:lvl1pPr>
          </a:lstStyle>
          <a:p>
            <a:pPr algn="l"/>
            <a:r>
              <a:rPr lang="en-US" sz="2000" b="1" dirty="0" smtClean="0">
                <a:solidFill>
                  <a:srgbClr val="3D89F9"/>
                </a:solidFill>
                <a:latin typeface="Helvetica Neue"/>
              </a:rPr>
              <a:t>REAL-TIME CONTINUOUS POSE RECOVERY OF </a:t>
            </a:r>
          </a:p>
          <a:p>
            <a:pPr algn="l"/>
            <a:r>
              <a:rPr lang="en-US" sz="2000" b="1" dirty="0" smtClean="0">
                <a:solidFill>
                  <a:srgbClr val="3D89F9"/>
                </a:solidFill>
                <a:latin typeface="Helvetica Neue"/>
              </a:rPr>
              <a:t>HUMAN HANDS USING CONVOLUTIONAL NETWORKS</a:t>
            </a:r>
            <a:endParaRPr lang="en-US" sz="2000" b="1" dirty="0">
              <a:solidFill>
                <a:srgbClr val="3D89F9"/>
              </a:solidFill>
              <a:latin typeface="Helvetica Neue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115616" y="3273828"/>
            <a:ext cx="8028384" cy="0"/>
          </a:xfrm>
          <a:prstGeom prst="line">
            <a:avLst/>
          </a:prstGeom>
          <a:ln>
            <a:solidFill>
              <a:srgbClr val="44057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new-york-university-logo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13" y="23518"/>
            <a:ext cx="3549752" cy="646796"/>
          </a:xfrm>
          <a:prstGeom prst="rect">
            <a:avLst/>
          </a:prstGeom>
        </p:spPr>
      </p:pic>
      <p:pic>
        <p:nvPicPr>
          <p:cNvPr id="11" name="Picture 10" descr="S14_LogoH_2.pdf"/>
          <p:cNvPicPr>
            <a:picLocks noChangeAspect="1"/>
          </p:cNvPicPr>
          <p:nvPr/>
        </p:nvPicPr>
        <p:blipFill rotWithShape="1">
          <a:blip r:embed="rId4" r:link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713"/>
          <a:stretch/>
        </p:blipFill>
        <p:spPr>
          <a:xfrm>
            <a:off x="5707853" y="3964024"/>
            <a:ext cx="2587231" cy="792088"/>
          </a:xfrm>
          <a:prstGeom prst="rect">
            <a:avLst/>
          </a:prstGeom>
        </p:spPr>
      </p:pic>
      <p:pic>
        <p:nvPicPr>
          <p:cNvPr id="12" name="Picture 11" descr="C:\Users\tompson\Documents\GitRepos\NYU\Research\2013_05_01_Summer\HandPaper\figures\screenshot1_clipped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0610" y="3664448"/>
            <a:ext cx="1371040" cy="137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C:\Users\tompson\Documents\GitRepos\NYU\Research\2013_05_01_Summer\HandPaper\figures\screenshot2_clipped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28947" y="3663772"/>
            <a:ext cx="1143057" cy="1371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C:\Users\tompson\Documents\GitRepos\NYU\Research\2013_05_01_Summer\HandPaper\figures\screenshot3_clipped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84345" y="3660486"/>
            <a:ext cx="1145795" cy="1375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09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735546"/>
            <a:ext cx="8579296" cy="4266474"/>
          </a:xfrm>
        </p:spPr>
        <p:txBody>
          <a:bodyPr>
            <a:noAutofit/>
          </a:bodyPr>
          <a:lstStyle/>
          <a:p>
            <a:r>
              <a:rPr lang="en-US" sz="1800" dirty="0" smtClean="0"/>
              <a:t>7500 images (1000 held as </a:t>
            </a:r>
            <a:r>
              <a:rPr lang="en-US" sz="1800" dirty="0" err="1" smtClean="0"/>
              <a:t>testset</a:t>
            </a:r>
            <a:r>
              <a:rPr lang="en-US" sz="1800" dirty="0" smtClean="0"/>
              <a:t>)</a:t>
            </a:r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1800" dirty="0" smtClean="0"/>
              <a:t>Training time: approx. 12 hours </a:t>
            </a:r>
          </a:p>
          <a:p>
            <a:r>
              <a:rPr lang="en-US" sz="1800" dirty="0">
                <a:solidFill>
                  <a:schemeClr val="tx1"/>
                </a:solidFill>
              </a:rPr>
              <a:t>D</a:t>
            </a:r>
            <a:r>
              <a:rPr lang="en-US" sz="1800" dirty="0" smtClean="0">
                <a:solidFill>
                  <a:schemeClr val="tx1"/>
                </a:solidFill>
              </a:rPr>
              <a:t>epth 25, 4 trees, 10k WL/node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3661" y="1595698"/>
            <a:ext cx="7222369" cy="2531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RDF Hand </a:t>
            </a:r>
            <a:r>
              <a:rPr lang="en-US" dirty="0" smtClean="0"/>
              <a:t>Detection Dataset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41738" y="1208288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Dataset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12300" y="1208288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7F7F7F"/>
                </a:solidFill>
                <a:latin typeface="Helvetica Neue"/>
                <a:cs typeface="Helvetica Neue"/>
              </a:rPr>
              <a:t>Predicted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735546"/>
            <a:ext cx="8686800" cy="2999154"/>
          </a:xfrm>
        </p:spPr>
        <p:txBody>
          <a:bodyPr>
            <a:normAutofit/>
          </a:bodyPr>
          <a:lstStyle/>
          <a:p>
            <a:r>
              <a:rPr lang="en-US" sz="1800" dirty="0" smtClean="0"/>
              <a:t>Goal: labeled RGBD images</a:t>
            </a:r>
          </a:p>
          <a:p>
            <a:pPr lvl="1"/>
            <a:r>
              <a:rPr lang="en-US" sz="1600" dirty="0" smtClean="0"/>
              <a:t>{{RGBD</a:t>
            </a:r>
            <a:r>
              <a:rPr lang="en-US" sz="1600" baseline="-25000" dirty="0" smtClean="0"/>
              <a:t>1</a:t>
            </a:r>
            <a:r>
              <a:rPr lang="en-US" sz="1600" dirty="0" smtClean="0"/>
              <a:t>, pose</a:t>
            </a:r>
            <a:r>
              <a:rPr lang="en-US" sz="1600" baseline="-25000" dirty="0" smtClean="0"/>
              <a:t>1</a:t>
            </a:r>
            <a:r>
              <a:rPr lang="en-US" sz="1600" dirty="0"/>
              <a:t>}, {</a:t>
            </a:r>
            <a:r>
              <a:rPr lang="en-US" sz="1600" dirty="0" smtClean="0"/>
              <a:t>RGBD</a:t>
            </a:r>
            <a:r>
              <a:rPr lang="en-US" sz="1600" baseline="-25000" dirty="0" smtClean="0"/>
              <a:t>2</a:t>
            </a:r>
            <a:r>
              <a:rPr lang="en-US" sz="1600" dirty="0" smtClean="0"/>
              <a:t>, pose</a:t>
            </a:r>
            <a:r>
              <a:rPr lang="en-US" sz="1600" baseline="-25000" dirty="0" smtClean="0"/>
              <a:t>2</a:t>
            </a:r>
            <a:r>
              <a:rPr lang="en-US" sz="1600" dirty="0" smtClean="0"/>
              <a:t>}, …}, </a:t>
            </a:r>
            <a:r>
              <a:rPr lang="en-US" sz="1600" dirty="0" err="1" smtClean="0"/>
              <a:t>pose</a:t>
            </a:r>
            <a:r>
              <a:rPr lang="en-US" sz="1600" baseline="-25000" dirty="0" err="1" smtClean="0"/>
              <a:t>i</a:t>
            </a:r>
            <a:r>
              <a:rPr lang="en-US" sz="1600" dirty="0" smtClean="0"/>
              <a:t> </a:t>
            </a:r>
            <a:r>
              <a:rPr lang="en-US" sz="1600" i="1" dirty="0" smtClean="0"/>
              <a:t>in R</a:t>
            </a:r>
            <a:r>
              <a:rPr lang="en-US" sz="1600" i="1" baseline="30000" dirty="0" smtClean="0"/>
              <a:t>42</a:t>
            </a:r>
          </a:p>
          <a:p>
            <a:pPr lvl="1"/>
            <a:r>
              <a:rPr lang="en-US" sz="1600" i="1" dirty="0" smtClean="0"/>
              <a:t>Synthetic data doesn’t capture device noise</a:t>
            </a:r>
            <a:endParaRPr lang="en-US" sz="16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creation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11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6313395" y="117346"/>
            <a:ext cx="2736000" cy="2502765"/>
            <a:chOff x="6311779" y="317633"/>
            <a:chExt cx="2736000" cy="2502765"/>
          </a:xfrm>
        </p:grpSpPr>
        <p:pic>
          <p:nvPicPr>
            <p:cNvPr id="13" name="Picture 12" descr="C:\Users\tompson\Documents\GitRepos\NYU\Research\2013_05_01_Summer\HandPaper\figures\train_data_3_6.png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311779" y="686244"/>
              <a:ext cx="2736000" cy="1815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6311780" y="327656"/>
              <a:ext cx="9135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kern="1200" dirty="0">
                  <a:solidFill>
                    <a:sysClr val="windowText" lastClr="000000"/>
                  </a:solidFill>
                  <a:latin typeface="Helvetica Neue"/>
                </a:rPr>
                <a:t>pose</a:t>
              </a:r>
              <a:r>
                <a:rPr lang="en-US" kern="1200" baseline="-25000" dirty="0">
                  <a:solidFill>
                    <a:sysClr val="windowText" lastClr="000000"/>
                  </a:solidFill>
                  <a:latin typeface="Helvetica Neue"/>
                </a:rPr>
                <a:t>1</a:t>
              </a:r>
              <a:endParaRPr lang="en-US" kern="12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225329" y="327656"/>
              <a:ext cx="90695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kern="1200" dirty="0" smtClean="0">
                  <a:solidFill>
                    <a:sysClr val="windowText" lastClr="000000"/>
                  </a:solidFill>
                  <a:latin typeface="Helvetica Neue"/>
                </a:rPr>
                <a:t>pose</a:t>
              </a:r>
              <a:r>
                <a:rPr lang="en-US" kern="1200" baseline="-25000" dirty="0" smtClean="0">
                  <a:solidFill>
                    <a:sysClr val="windowText" lastClr="000000"/>
                  </a:solidFill>
                  <a:latin typeface="Helvetica Neue"/>
                </a:rPr>
                <a:t>2</a:t>
              </a:r>
              <a:endParaRPr lang="en-US" kern="12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132288" y="317633"/>
              <a:ext cx="91549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kern="1200" dirty="0" smtClean="0">
                  <a:solidFill>
                    <a:sysClr val="windowText" lastClr="000000"/>
                  </a:solidFill>
                  <a:latin typeface="Helvetica Neue"/>
                </a:rPr>
                <a:t>pose</a:t>
              </a:r>
              <a:r>
                <a:rPr lang="en-US" kern="1200" baseline="-25000" dirty="0" smtClean="0">
                  <a:solidFill>
                    <a:sysClr val="windowText" lastClr="000000"/>
                  </a:solidFill>
                  <a:latin typeface="Helvetica Neue"/>
                </a:rPr>
                <a:t>3</a:t>
              </a:r>
              <a:endParaRPr lang="en-US" kern="12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311780" y="2451066"/>
              <a:ext cx="9135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kern="1200" dirty="0" smtClean="0">
                  <a:solidFill>
                    <a:sysClr val="windowText" lastClr="000000"/>
                  </a:solidFill>
                  <a:latin typeface="Helvetica Neue"/>
                </a:rPr>
                <a:t>pose</a:t>
              </a:r>
              <a:r>
                <a:rPr lang="en-US" kern="1200" baseline="-25000" dirty="0" smtClean="0">
                  <a:solidFill>
                    <a:sysClr val="windowText" lastClr="000000"/>
                  </a:solidFill>
                  <a:latin typeface="Helvetica Neue"/>
                </a:rPr>
                <a:t>4</a:t>
              </a:r>
              <a:endParaRPr lang="en-US" kern="12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225329" y="2451066"/>
              <a:ext cx="90695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kern="1200" dirty="0" smtClean="0">
                  <a:solidFill>
                    <a:sysClr val="windowText" lastClr="000000"/>
                  </a:solidFill>
                  <a:latin typeface="Helvetica Neue"/>
                </a:rPr>
                <a:t>pose</a:t>
              </a:r>
              <a:r>
                <a:rPr lang="en-US" kern="1200" baseline="-25000" dirty="0" smtClean="0">
                  <a:solidFill>
                    <a:sysClr val="windowText" lastClr="000000"/>
                  </a:solidFill>
                  <a:latin typeface="Helvetica Neue"/>
                </a:rPr>
                <a:t>5</a:t>
              </a:r>
              <a:endParaRPr lang="en-US" kern="1200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132288" y="2441043"/>
              <a:ext cx="91549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kern="1200" dirty="0" smtClean="0">
                  <a:solidFill>
                    <a:sysClr val="windowText" lastClr="000000"/>
                  </a:solidFill>
                  <a:latin typeface="Helvetica Neue"/>
                </a:rPr>
                <a:t>pose</a:t>
              </a:r>
              <a:r>
                <a:rPr lang="en-US" kern="1200" baseline="-25000" dirty="0">
                  <a:solidFill>
                    <a:sysClr val="windowText" lastClr="000000"/>
                  </a:solidFill>
                  <a:latin typeface="Helvetica Neue"/>
                </a:rPr>
                <a:t>6</a:t>
              </a:r>
              <a:endParaRPr lang="en-US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9755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735546"/>
            <a:ext cx="8229600" cy="2999154"/>
          </a:xfrm>
        </p:spPr>
        <p:txBody>
          <a:bodyPr>
            <a:normAutofit/>
          </a:bodyPr>
          <a:lstStyle/>
          <a:p>
            <a:r>
              <a:rPr lang="en-US" sz="1800" dirty="0" smtClean="0"/>
              <a:t>Goal: labeled RGBD images</a:t>
            </a:r>
          </a:p>
          <a:p>
            <a:pPr lvl="1"/>
            <a:r>
              <a:rPr lang="en-US" sz="1600" dirty="0" smtClean="0"/>
              <a:t>{{RGBD</a:t>
            </a:r>
            <a:r>
              <a:rPr lang="en-US" sz="1600" baseline="-25000" dirty="0" smtClean="0"/>
              <a:t>1</a:t>
            </a:r>
            <a:r>
              <a:rPr lang="en-US" sz="1600" dirty="0" smtClean="0"/>
              <a:t>, pose</a:t>
            </a:r>
            <a:r>
              <a:rPr lang="en-US" sz="1600" baseline="-25000" dirty="0" smtClean="0"/>
              <a:t>1</a:t>
            </a:r>
            <a:r>
              <a:rPr lang="en-US" sz="1600" dirty="0"/>
              <a:t>}, {</a:t>
            </a:r>
            <a:r>
              <a:rPr lang="en-US" sz="1600" dirty="0" smtClean="0"/>
              <a:t>RGBD</a:t>
            </a:r>
            <a:r>
              <a:rPr lang="en-US" sz="1600" baseline="-25000" dirty="0" smtClean="0"/>
              <a:t>2</a:t>
            </a:r>
            <a:r>
              <a:rPr lang="en-US" sz="1600" dirty="0" smtClean="0"/>
              <a:t>, pose</a:t>
            </a:r>
            <a:r>
              <a:rPr lang="en-US" sz="1600" baseline="-25000" dirty="0" smtClean="0"/>
              <a:t>2</a:t>
            </a:r>
            <a:r>
              <a:rPr lang="en-US" sz="1600" dirty="0" smtClean="0"/>
              <a:t>}, …}, </a:t>
            </a:r>
            <a:r>
              <a:rPr lang="en-US" sz="1600" dirty="0" err="1" smtClean="0"/>
              <a:t>pose</a:t>
            </a:r>
            <a:r>
              <a:rPr lang="en-US" sz="1600" baseline="-25000" dirty="0" err="1" smtClean="0"/>
              <a:t>i</a:t>
            </a:r>
            <a:r>
              <a:rPr lang="en-US" sz="1600" dirty="0" smtClean="0"/>
              <a:t> </a:t>
            </a:r>
            <a:r>
              <a:rPr lang="en-US" sz="1600" i="1" dirty="0" smtClean="0"/>
              <a:t>in R</a:t>
            </a:r>
            <a:r>
              <a:rPr lang="en-US" sz="1600" i="1" baseline="30000" dirty="0" smtClean="0"/>
              <a:t>42</a:t>
            </a:r>
          </a:p>
          <a:p>
            <a:pPr lvl="1"/>
            <a:r>
              <a:rPr lang="en-US" sz="1600" i="1" dirty="0" smtClean="0"/>
              <a:t>Synthetic data doesn’t capture device noise!</a:t>
            </a:r>
            <a:endParaRPr lang="en-US" sz="1600" dirty="0" smtClean="0"/>
          </a:p>
          <a:p>
            <a:r>
              <a:rPr lang="en-US" sz="1800" dirty="0"/>
              <a:t>Analysis-by-synthesis from </a:t>
            </a:r>
            <a:r>
              <a:rPr lang="en-US" sz="1800" dirty="0" err="1"/>
              <a:t>Oikonomidis</a:t>
            </a:r>
            <a:r>
              <a:rPr lang="en-US" sz="1800" dirty="0"/>
              <a:t> et al.</a:t>
            </a:r>
            <a:r>
              <a:rPr lang="en-US" sz="1800" baseline="30000" dirty="0"/>
              <a:t>[1</a:t>
            </a:r>
            <a:r>
              <a:rPr lang="en-US" sz="1800" baseline="30000" dirty="0" smtClean="0"/>
              <a:t>]</a:t>
            </a:r>
            <a:endParaRPr lang="en-US" sz="1800" baseline="30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creation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84772" y="4930322"/>
            <a:ext cx="74294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[1] I.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Oikonomidis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 et al., Efficient model-based 3D tracking of hand articulations using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Kinect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, BMVC ‘11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12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6313395" y="117346"/>
            <a:ext cx="2736000" cy="2502765"/>
            <a:chOff x="6311779" y="317633"/>
            <a:chExt cx="2736000" cy="2502765"/>
          </a:xfrm>
        </p:grpSpPr>
        <p:pic>
          <p:nvPicPr>
            <p:cNvPr id="14" name="Picture 13" descr="C:\Users\tompson\Documents\GitRepos\NYU\Research\2013_05_01_Summer\HandPaper\figures\train_data_3_6.png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311779" y="686244"/>
              <a:ext cx="2736000" cy="1815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6311780" y="327656"/>
              <a:ext cx="9135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kern="1200" dirty="0">
                  <a:solidFill>
                    <a:sysClr val="windowText" lastClr="000000"/>
                  </a:solidFill>
                  <a:latin typeface="Helvetica Neue"/>
                </a:rPr>
                <a:t>pose</a:t>
              </a:r>
              <a:r>
                <a:rPr lang="en-US" kern="1200" baseline="-25000" dirty="0">
                  <a:solidFill>
                    <a:sysClr val="windowText" lastClr="000000"/>
                  </a:solidFill>
                  <a:latin typeface="Helvetica Neue"/>
                </a:rPr>
                <a:t>1</a:t>
              </a:r>
              <a:endParaRPr lang="en-US" kern="12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225329" y="327656"/>
              <a:ext cx="90695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kern="1200" dirty="0" smtClean="0">
                  <a:solidFill>
                    <a:sysClr val="windowText" lastClr="000000"/>
                  </a:solidFill>
                  <a:latin typeface="Helvetica Neue"/>
                </a:rPr>
                <a:t>pose</a:t>
              </a:r>
              <a:r>
                <a:rPr lang="en-US" kern="1200" baseline="-25000" dirty="0" smtClean="0">
                  <a:solidFill>
                    <a:sysClr val="windowText" lastClr="000000"/>
                  </a:solidFill>
                  <a:latin typeface="Helvetica Neue"/>
                </a:rPr>
                <a:t>2</a:t>
              </a:r>
              <a:endParaRPr lang="en-US" kern="12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132288" y="317633"/>
              <a:ext cx="91549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kern="1200" dirty="0" smtClean="0">
                  <a:solidFill>
                    <a:sysClr val="windowText" lastClr="000000"/>
                  </a:solidFill>
                  <a:latin typeface="Helvetica Neue"/>
                </a:rPr>
                <a:t>pose</a:t>
              </a:r>
              <a:r>
                <a:rPr lang="en-US" kern="1200" baseline="-25000" dirty="0" smtClean="0">
                  <a:solidFill>
                    <a:sysClr val="windowText" lastClr="000000"/>
                  </a:solidFill>
                  <a:latin typeface="Helvetica Neue"/>
                </a:rPr>
                <a:t>3</a:t>
              </a:r>
              <a:endParaRPr lang="en-US" kern="12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311780" y="2451066"/>
              <a:ext cx="9135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kern="1200" dirty="0" smtClean="0">
                  <a:solidFill>
                    <a:sysClr val="windowText" lastClr="000000"/>
                  </a:solidFill>
                  <a:latin typeface="Helvetica Neue"/>
                </a:rPr>
                <a:t>pose</a:t>
              </a:r>
              <a:r>
                <a:rPr lang="en-US" kern="1200" baseline="-25000" dirty="0" smtClean="0">
                  <a:solidFill>
                    <a:sysClr val="windowText" lastClr="000000"/>
                  </a:solidFill>
                  <a:latin typeface="Helvetica Neue"/>
                </a:rPr>
                <a:t>4</a:t>
              </a:r>
              <a:endParaRPr lang="en-US" kern="1200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225329" y="2451066"/>
              <a:ext cx="90695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kern="1200" dirty="0" smtClean="0">
                  <a:solidFill>
                    <a:sysClr val="windowText" lastClr="000000"/>
                  </a:solidFill>
                  <a:latin typeface="Helvetica Neue"/>
                </a:rPr>
                <a:t>pose</a:t>
              </a:r>
              <a:r>
                <a:rPr lang="en-US" kern="1200" baseline="-25000" dirty="0" smtClean="0">
                  <a:solidFill>
                    <a:sysClr val="windowText" lastClr="000000"/>
                  </a:solidFill>
                  <a:latin typeface="Helvetica Neue"/>
                </a:rPr>
                <a:t>5</a:t>
              </a:r>
              <a:endParaRPr lang="en-US" kern="12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132288" y="2441043"/>
              <a:ext cx="91549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kern="1200" dirty="0" smtClean="0">
                  <a:solidFill>
                    <a:sysClr val="windowText" lastClr="000000"/>
                  </a:solidFill>
                  <a:latin typeface="Helvetica Neue"/>
                </a:rPr>
                <a:t>pose</a:t>
              </a:r>
              <a:r>
                <a:rPr lang="en-US" kern="1200" baseline="-25000" dirty="0">
                  <a:solidFill>
                    <a:sysClr val="windowText" lastClr="000000"/>
                  </a:solidFill>
                  <a:latin typeface="Helvetica Neue"/>
                </a:rPr>
                <a:t>6</a:t>
              </a:r>
              <a:endParaRPr lang="en-US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781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735546"/>
            <a:ext cx="8229600" cy="2999154"/>
          </a:xfrm>
        </p:spPr>
        <p:txBody>
          <a:bodyPr>
            <a:normAutofit/>
          </a:bodyPr>
          <a:lstStyle/>
          <a:p>
            <a:r>
              <a:rPr lang="en-US" sz="1800" dirty="0" smtClean="0"/>
              <a:t>Goal: labeled RGBD images</a:t>
            </a:r>
          </a:p>
          <a:p>
            <a:pPr lvl="1"/>
            <a:r>
              <a:rPr lang="en-US" sz="1600" dirty="0" smtClean="0"/>
              <a:t>{{RGBD</a:t>
            </a:r>
            <a:r>
              <a:rPr lang="en-US" sz="1600" baseline="-25000" dirty="0" smtClean="0"/>
              <a:t>1</a:t>
            </a:r>
            <a:r>
              <a:rPr lang="en-US" sz="1600" dirty="0" smtClean="0"/>
              <a:t>, pose</a:t>
            </a:r>
            <a:r>
              <a:rPr lang="en-US" sz="1600" baseline="-25000" dirty="0" smtClean="0"/>
              <a:t>1</a:t>
            </a:r>
            <a:r>
              <a:rPr lang="en-US" sz="1600" dirty="0"/>
              <a:t>}, {</a:t>
            </a:r>
            <a:r>
              <a:rPr lang="en-US" sz="1600" dirty="0" smtClean="0"/>
              <a:t>RGBD</a:t>
            </a:r>
            <a:r>
              <a:rPr lang="en-US" sz="1600" baseline="-25000" dirty="0" smtClean="0"/>
              <a:t>2</a:t>
            </a:r>
            <a:r>
              <a:rPr lang="en-US" sz="1600" dirty="0" smtClean="0"/>
              <a:t>, pose</a:t>
            </a:r>
            <a:r>
              <a:rPr lang="en-US" sz="1600" baseline="-25000" dirty="0" smtClean="0"/>
              <a:t>2</a:t>
            </a:r>
            <a:r>
              <a:rPr lang="en-US" sz="1600" dirty="0" smtClean="0"/>
              <a:t>}, …}, </a:t>
            </a:r>
            <a:r>
              <a:rPr lang="en-US" sz="1600" dirty="0" err="1" smtClean="0"/>
              <a:t>pose</a:t>
            </a:r>
            <a:r>
              <a:rPr lang="en-US" sz="1600" baseline="-25000" dirty="0" err="1" smtClean="0"/>
              <a:t>i</a:t>
            </a:r>
            <a:r>
              <a:rPr lang="en-US" sz="1600" dirty="0" smtClean="0"/>
              <a:t> </a:t>
            </a:r>
            <a:r>
              <a:rPr lang="en-US" sz="1600" i="1" dirty="0" smtClean="0"/>
              <a:t>in R</a:t>
            </a:r>
            <a:r>
              <a:rPr lang="en-US" sz="1600" i="1" baseline="30000" dirty="0" smtClean="0"/>
              <a:t>42</a:t>
            </a:r>
          </a:p>
          <a:p>
            <a:pPr lvl="1"/>
            <a:r>
              <a:rPr lang="en-US" sz="1600" i="1" dirty="0" smtClean="0"/>
              <a:t>Synthetic data doesn’t capture device noise!</a:t>
            </a:r>
            <a:endParaRPr lang="en-US" sz="1600" dirty="0" smtClean="0"/>
          </a:p>
          <a:p>
            <a:r>
              <a:rPr lang="en-US" sz="1800" dirty="0" smtClean="0"/>
              <a:t>Analysis-by-synthesis from </a:t>
            </a:r>
            <a:r>
              <a:rPr lang="en-US" sz="1800" dirty="0" err="1" smtClean="0"/>
              <a:t>Oikonomidis</a:t>
            </a:r>
            <a:r>
              <a:rPr lang="en-US" sz="1800" dirty="0" smtClean="0"/>
              <a:t> et al.</a:t>
            </a:r>
            <a:r>
              <a:rPr lang="en-US" sz="1800" baseline="30000" dirty="0" smtClean="0"/>
              <a:t>[1]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creation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6313395" y="117346"/>
            <a:ext cx="2736000" cy="2502765"/>
            <a:chOff x="6311779" y="317633"/>
            <a:chExt cx="2736000" cy="2502765"/>
          </a:xfrm>
        </p:grpSpPr>
        <p:pic>
          <p:nvPicPr>
            <p:cNvPr id="32" name="Picture 31" descr="C:\Users\tompson\Documents\GitRepos\NYU\Research\2013_05_01_Summer\HandPaper\figures\train_data_3_6.png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311779" y="686244"/>
              <a:ext cx="2736000" cy="1815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/>
            <p:cNvSpPr/>
            <p:nvPr/>
          </p:nvSpPr>
          <p:spPr>
            <a:xfrm>
              <a:off x="6311780" y="327656"/>
              <a:ext cx="9135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kern="1200" dirty="0">
                  <a:solidFill>
                    <a:sysClr val="windowText" lastClr="000000"/>
                  </a:solidFill>
                  <a:latin typeface="Helvetica Neue"/>
                </a:rPr>
                <a:t>pose</a:t>
              </a:r>
              <a:r>
                <a:rPr lang="en-US" kern="1200" baseline="-25000" dirty="0">
                  <a:solidFill>
                    <a:sysClr val="windowText" lastClr="000000"/>
                  </a:solidFill>
                  <a:latin typeface="Helvetica Neue"/>
                </a:rPr>
                <a:t>1</a:t>
              </a:r>
              <a:endParaRPr lang="en-US" kern="12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225329" y="327656"/>
              <a:ext cx="90695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kern="1200" dirty="0" smtClean="0">
                  <a:solidFill>
                    <a:sysClr val="windowText" lastClr="000000"/>
                  </a:solidFill>
                  <a:latin typeface="Helvetica Neue"/>
                </a:rPr>
                <a:t>pose</a:t>
              </a:r>
              <a:r>
                <a:rPr lang="en-US" kern="1200" baseline="-25000" dirty="0" smtClean="0">
                  <a:solidFill>
                    <a:sysClr val="windowText" lastClr="000000"/>
                  </a:solidFill>
                  <a:latin typeface="Helvetica Neue"/>
                </a:rPr>
                <a:t>2</a:t>
              </a:r>
              <a:endParaRPr lang="en-US" kern="12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8132288" y="317633"/>
              <a:ext cx="91549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kern="1200" dirty="0" smtClean="0">
                  <a:solidFill>
                    <a:sysClr val="windowText" lastClr="000000"/>
                  </a:solidFill>
                  <a:latin typeface="Helvetica Neue"/>
                </a:rPr>
                <a:t>pose</a:t>
              </a:r>
              <a:r>
                <a:rPr lang="en-US" kern="1200" baseline="-25000" dirty="0" smtClean="0">
                  <a:solidFill>
                    <a:sysClr val="windowText" lastClr="000000"/>
                  </a:solidFill>
                  <a:latin typeface="Helvetica Neue"/>
                </a:rPr>
                <a:t>3</a:t>
              </a:r>
              <a:endParaRPr lang="en-US" kern="12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311780" y="2451066"/>
              <a:ext cx="9135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kern="1200" dirty="0" smtClean="0">
                  <a:solidFill>
                    <a:sysClr val="windowText" lastClr="000000"/>
                  </a:solidFill>
                  <a:latin typeface="Helvetica Neue"/>
                </a:rPr>
                <a:t>pose</a:t>
              </a:r>
              <a:r>
                <a:rPr lang="en-US" kern="1200" baseline="-25000" dirty="0" smtClean="0">
                  <a:solidFill>
                    <a:sysClr val="windowText" lastClr="000000"/>
                  </a:solidFill>
                  <a:latin typeface="Helvetica Neue"/>
                </a:rPr>
                <a:t>4</a:t>
              </a:r>
              <a:endParaRPr lang="en-US" kern="12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225329" y="2451066"/>
              <a:ext cx="90695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kern="1200" dirty="0" smtClean="0">
                  <a:solidFill>
                    <a:sysClr val="windowText" lastClr="000000"/>
                  </a:solidFill>
                  <a:latin typeface="Helvetica Neue"/>
                </a:rPr>
                <a:t>pose</a:t>
              </a:r>
              <a:r>
                <a:rPr lang="en-US" kern="1200" baseline="-25000" dirty="0" smtClean="0">
                  <a:solidFill>
                    <a:sysClr val="windowText" lastClr="000000"/>
                  </a:solidFill>
                  <a:latin typeface="Helvetica Neue"/>
                </a:rPr>
                <a:t>5</a:t>
              </a:r>
              <a:endParaRPr lang="en-US" kern="12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132288" y="2441043"/>
              <a:ext cx="91549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kern="1200" dirty="0" smtClean="0">
                  <a:solidFill>
                    <a:sysClr val="windowText" lastClr="000000"/>
                  </a:solidFill>
                  <a:latin typeface="Helvetica Neue"/>
                </a:rPr>
                <a:t>pose</a:t>
              </a:r>
              <a:r>
                <a:rPr lang="en-US" kern="1200" baseline="-25000" dirty="0">
                  <a:solidFill>
                    <a:sysClr val="windowText" lastClr="000000"/>
                  </a:solidFill>
                  <a:latin typeface="Helvetica Neue"/>
                </a:rPr>
                <a:t>6</a:t>
              </a:r>
              <a:endParaRPr lang="en-US" kern="1200" dirty="0"/>
            </a:p>
          </p:txBody>
        </p:sp>
      </p:grpSp>
      <p:sp>
        <p:nvSpPr>
          <p:cNvPr id="29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07504" y="4923324"/>
            <a:ext cx="360040" cy="282960"/>
          </a:xfrm>
        </p:spPr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13</a:t>
            </a:fld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484772" y="4930322"/>
            <a:ext cx="74294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[1] I.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Oikonomidis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 et al., Efficient model-based 3D tracking of hand articulations using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Kinect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, BMVC ‘11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520808" y="2932867"/>
            <a:ext cx="8097644" cy="1439204"/>
            <a:chOff x="323528" y="4005064"/>
            <a:chExt cx="8496944" cy="1629051"/>
          </a:xfrm>
        </p:grpSpPr>
        <p:sp>
          <p:nvSpPr>
            <p:cNvPr id="55" name="Rectangle 54"/>
            <p:cNvSpPr/>
            <p:nvPr/>
          </p:nvSpPr>
          <p:spPr>
            <a:xfrm>
              <a:off x="6953543" y="4293214"/>
              <a:ext cx="1866929" cy="107957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1600" b="1" dirty="0" smtClean="0">
                  <a:solidFill>
                    <a:srgbClr val="3D89F9"/>
                  </a:solidFill>
                  <a:latin typeface="Helvetica Neue"/>
                  <a:cs typeface="Helvetica Neue"/>
                </a:rPr>
                <a:t>NM: </a:t>
              </a:r>
              <a:r>
                <a:rPr lang="en-US" sz="16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f</a:t>
              </a:r>
              <a:r>
                <a:rPr lang="en-US" sz="1600" b="1" dirty="0" smtClean="0">
                  <a:solidFill>
                    <a:schemeClr val="tx1"/>
                  </a:solidFill>
                  <a:latin typeface="Helvetica Neue"/>
                  <a:cs typeface="Helvetica Neue"/>
                </a:rPr>
                <a:t>ast local convergence</a:t>
              </a:r>
              <a:endParaRPr lang="en-US" sz="16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649287" y="4293214"/>
              <a:ext cx="1866929" cy="107957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1600" b="1" dirty="0" smtClean="0">
                  <a:solidFill>
                    <a:srgbClr val="3D89F9"/>
                  </a:solidFill>
                  <a:latin typeface="Helvetica Neue"/>
                  <a:cs typeface="Helvetica Neue"/>
                </a:rPr>
                <a:t>PSO: </a:t>
              </a:r>
              <a:r>
                <a:rPr lang="en-US" sz="1600" b="1" dirty="0" smtClean="0">
                  <a:solidFill>
                    <a:schemeClr val="tx1"/>
                  </a:solidFill>
                  <a:latin typeface="Helvetica Neue"/>
                  <a:cs typeface="Helvetica Neue"/>
                </a:rPr>
                <a:t>search </a:t>
              </a:r>
              <a:r>
                <a:rPr lang="en-US" sz="16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space </a:t>
              </a:r>
              <a:r>
                <a:rPr lang="en-US" sz="1600" b="1" dirty="0" smtClean="0">
                  <a:solidFill>
                    <a:schemeClr val="tx1"/>
                  </a:solidFill>
                  <a:latin typeface="Helvetica Neue"/>
                  <a:cs typeface="Helvetica Neue"/>
                </a:rPr>
                <a:t>coverage</a:t>
              </a:r>
              <a:endParaRPr lang="en-US" sz="16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57" name="Straight Connector 56"/>
            <p:cNvCxnSpPr>
              <a:stCxn id="56" idx="3"/>
              <a:endCxn id="55" idx="1"/>
            </p:cNvCxnSpPr>
            <p:nvPr/>
          </p:nvCxnSpPr>
          <p:spPr>
            <a:xfrm>
              <a:off x="6516216" y="4832999"/>
              <a:ext cx="437327" cy="0"/>
            </a:xfrm>
            <a:prstGeom prst="line">
              <a:avLst/>
            </a:prstGeom>
            <a:ln w="76200" cmpd="sng">
              <a:solidFill>
                <a:schemeClr val="tx1"/>
              </a:solidFill>
              <a:headEnd type="none" w="med" len="med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4159550" y="5372784"/>
              <a:ext cx="489737" cy="261331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 flipV="1">
              <a:off x="4159550" y="4005064"/>
              <a:ext cx="489737" cy="28815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ounded Rectangle 59"/>
            <p:cNvSpPr/>
            <p:nvPr/>
          </p:nvSpPr>
          <p:spPr>
            <a:xfrm>
              <a:off x="484771" y="4101722"/>
              <a:ext cx="1602237" cy="55141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0000"/>
                </a:lnSpc>
              </a:pPr>
              <a:r>
                <a:rPr lang="en-US" sz="16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Render </a:t>
              </a:r>
              <a:r>
                <a:rPr lang="en-US" sz="1600" b="1" dirty="0" smtClean="0">
                  <a:solidFill>
                    <a:schemeClr val="tx1"/>
                  </a:solidFill>
                  <a:latin typeface="Helvetica Neue"/>
                  <a:cs typeface="Helvetica Neue"/>
                </a:rPr>
                <a:t>Hypothesis</a:t>
              </a:r>
              <a:endParaRPr lang="en-US" sz="16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61" name="Straight Connector 60"/>
            <p:cNvCxnSpPr>
              <a:stCxn id="60" idx="3"/>
              <a:endCxn id="65" idx="1"/>
            </p:cNvCxnSpPr>
            <p:nvPr/>
          </p:nvCxnSpPr>
          <p:spPr>
            <a:xfrm>
              <a:off x="2087008" y="4377430"/>
              <a:ext cx="310391" cy="0"/>
            </a:xfrm>
            <a:prstGeom prst="line">
              <a:avLst/>
            </a:prstGeom>
            <a:ln w="38100" cmpd="sng">
              <a:solidFill>
                <a:schemeClr val="tx1"/>
              </a:solidFill>
              <a:headEnd type="none" w="med" len="med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65" idx="2"/>
              <a:endCxn id="66" idx="0"/>
            </p:cNvCxnSpPr>
            <p:nvPr/>
          </p:nvCxnSpPr>
          <p:spPr>
            <a:xfrm>
              <a:off x="3198518" y="4653137"/>
              <a:ext cx="0" cy="275851"/>
            </a:xfrm>
            <a:prstGeom prst="line">
              <a:avLst/>
            </a:prstGeom>
            <a:ln w="38100" cmpd="sng">
              <a:solidFill>
                <a:schemeClr val="tx1"/>
              </a:solidFill>
              <a:headEnd type="none" w="med" len="med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66" idx="1"/>
              <a:endCxn id="67" idx="3"/>
            </p:cNvCxnSpPr>
            <p:nvPr/>
          </p:nvCxnSpPr>
          <p:spPr>
            <a:xfrm flipH="1">
              <a:off x="2087579" y="5204696"/>
              <a:ext cx="309821" cy="0"/>
            </a:xfrm>
            <a:prstGeom prst="line">
              <a:avLst/>
            </a:prstGeom>
            <a:ln w="38100" cmpd="sng">
              <a:solidFill>
                <a:schemeClr val="tx1"/>
              </a:solidFill>
              <a:headEnd type="none" w="med" len="med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67" idx="0"/>
              <a:endCxn id="60" idx="2"/>
            </p:cNvCxnSpPr>
            <p:nvPr/>
          </p:nvCxnSpPr>
          <p:spPr>
            <a:xfrm flipH="1" flipV="1">
              <a:off x="1285889" y="4653137"/>
              <a:ext cx="571" cy="275851"/>
            </a:xfrm>
            <a:prstGeom prst="line">
              <a:avLst/>
            </a:prstGeom>
            <a:ln w="38100" cmpd="sng">
              <a:solidFill>
                <a:schemeClr val="tx1"/>
              </a:solidFill>
              <a:headEnd type="none" w="med" len="med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ounded Rectangle 64"/>
            <p:cNvSpPr/>
            <p:nvPr/>
          </p:nvSpPr>
          <p:spPr>
            <a:xfrm>
              <a:off x="2397399" y="4101722"/>
              <a:ext cx="1602237" cy="55141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  <a:latin typeface="Helvetica Neue"/>
                  <a:cs typeface="Helvetica Neue"/>
                </a:rPr>
                <a:t>Evaluate Fit</a:t>
              </a:r>
              <a:endParaRPr lang="en-US" sz="16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2397399" y="4928988"/>
              <a:ext cx="1602237" cy="55141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0000"/>
                </a:lnSpc>
              </a:pPr>
              <a:r>
                <a:rPr lang="en-US" sz="1600" b="1" dirty="0" smtClean="0">
                  <a:solidFill>
                    <a:schemeClr val="tx1"/>
                  </a:solidFill>
                  <a:latin typeface="Helvetica Neue"/>
                  <a:cs typeface="Helvetica Neue"/>
                </a:rPr>
                <a:t>Check Termination</a:t>
              </a:r>
              <a:endParaRPr lang="en-US" sz="16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485342" y="4928988"/>
              <a:ext cx="1602237" cy="55141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0000"/>
                </a:lnSpc>
              </a:pPr>
              <a:r>
                <a:rPr lang="en-US" sz="1600" b="1" dirty="0" smtClean="0">
                  <a:solidFill>
                    <a:schemeClr val="tx1"/>
                  </a:solidFill>
                  <a:latin typeface="Helvetica Neue"/>
                  <a:cs typeface="Helvetica Neue"/>
                </a:rPr>
                <a:t>Adjust Hypothesis</a:t>
              </a:r>
              <a:endParaRPr lang="en-US" sz="16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23528" y="4005064"/>
              <a:ext cx="3836022" cy="162905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 smtClean="0">
                <a:latin typeface="Helvetica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663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735546"/>
            <a:ext cx="8229600" cy="2999154"/>
          </a:xfrm>
        </p:spPr>
        <p:txBody>
          <a:bodyPr>
            <a:normAutofit/>
          </a:bodyPr>
          <a:lstStyle/>
          <a:p>
            <a:r>
              <a:rPr lang="en-US" sz="1800" dirty="0" smtClean="0"/>
              <a:t>Goal: labeled RGBD images</a:t>
            </a:r>
          </a:p>
          <a:p>
            <a:pPr lvl="1"/>
            <a:r>
              <a:rPr lang="en-US" sz="1600" dirty="0" smtClean="0"/>
              <a:t>{{RGBD</a:t>
            </a:r>
            <a:r>
              <a:rPr lang="en-US" sz="1600" baseline="-25000" dirty="0" smtClean="0"/>
              <a:t>1</a:t>
            </a:r>
            <a:r>
              <a:rPr lang="en-US" sz="1600" dirty="0" smtClean="0"/>
              <a:t>, pose</a:t>
            </a:r>
            <a:r>
              <a:rPr lang="en-US" sz="1600" baseline="-25000" dirty="0" smtClean="0"/>
              <a:t>1</a:t>
            </a:r>
            <a:r>
              <a:rPr lang="en-US" sz="1600" dirty="0"/>
              <a:t>}, {</a:t>
            </a:r>
            <a:r>
              <a:rPr lang="en-US" sz="1600" dirty="0" smtClean="0"/>
              <a:t>RGBD</a:t>
            </a:r>
            <a:r>
              <a:rPr lang="en-US" sz="1600" baseline="-25000" dirty="0" smtClean="0"/>
              <a:t>2</a:t>
            </a:r>
            <a:r>
              <a:rPr lang="en-US" sz="1600" dirty="0" smtClean="0"/>
              <a:t>, pose</a:t>
            </a:r>
            <a:r>
              <a:rPr lang="en-US" sz="1600" baseline="-25000" dirty="0" smtClean="0"/>
              <a:t>2</a:t>
            </a:r>
            <a:r>
              <a:rPr lang="en-US" sz="1600" dirty="0" smtClean="0"/>
              <a:t>}, …}, </a:t>
            </a:r>
            <a:r>
              <a:rPr lang="en-US" sz="1600" dirty="0" err="1" smtClean="0"/>
              <a:t>pose</a:t>
            </a:r>
            <a:r>
              <a:rPr lang="en-US" sz="1600" baseline="-25000" dirty="0" err="1" smtClean="0"/>
              <a:t>i</a:t>
            </a:r>
            <a:r>
              <a:rPr lang="en-US" sz="1600" dirty="0" smtClean="0"/>
              <a:t> </a:t>
            </a:r>
            <a:r>
              <a:rPr lang="en-US" sz="1600" i="1" dirty="0" smtClean="0"/>
              <a:t>in R</a:t>
            </a:r>
            <a:r>
              <a:rPr lang="en-US" sz="1600" i="1" baseline="30000" dirty="0" smtClean="0"/>
              <a:t>42</a:t>
            </a:r>
          </a:p>
          <a:p>
            <a:pPr lvl="1"/>
            <a:r>
              <a:rPr lang="en-US" sz="1600" i="1" dirty="0" smtClean="0"/>
              <a:t>Synthetic data doesn’t capture device noise!</a:t>
            </a:r>
            <a:endParaRPr lang="en-US" sz="1600" dirty="0" smtClean="0"/>
          </a:p>
          <a:p>
            <a:r>
              <a:rPr lang="en-US" sz="1800" dirty="0"/>
              <a:t>Analysis-by-</a:t>
            </a:r>
            <a:r>
              <a:rPr lang="en-US" sz="1800" dirty="0" smtClean="0"/>
              <a:t>synthesis from </a:t>
            </a:r>
            <a:r>
              <a:rPr lang="en-US" sz="1800" dirty="0" err="1"/>
              <a:t>Oikonomidis</a:t>
            </a:r>
            <a:r>
              <a:rPr lang="en-US" sz="1800" dirty="0"/>
              <a:t> et al.</a:t>
            </a:r>
            <a:r>
              <a:rPr lang="en-US" sz="1800" baseline="30000" dirty="0"/>
              <a:t>[1</a:t>
            </a:r>
            <a:r>
              <a:rPr lang="en-US" sz="1800" baseline="30000" dirty="0" smtClean="0"/>
              <a:t>]</a:t>
            </a:r>
            <a:endParaRPr lang="en-US" sz="1800" baseline="30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creation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14</a:t>
            </a:fld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84772" y="4930322"/>
            <a:ext cx="74294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[1] I.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Oikonomidis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 et al., Efficient model-based 3D tracking of hand articulations using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Kinect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, BMVC ‘11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6313395" y="117346"/>
            <a:ext cx="2736000" cy="2502765"/>
            <a:chOff x="6311779" y="317633"/>
            <a:chExt cx="2736000" cy="2502765"/>
          </a:xfrm>
        </p:grpSpPr>
        <p:pic>
          <p:nvPicPr>
            <p:cNvPr id="33" name="Picture 32" descr="C:\Users\tompson\Documents\GitRepos\NYU\Research\2013_05_01_Summer\HandPaper\figures\train_data_3_6.png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311779" y="686244"/>
              <a:ext cx="2736000" cy="1815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/>
            <p:cNvSpPr/>
            <p:nvPr/>
          </p:nvSpPr>
          <p:spPr>
            <a:xfrm>
              <a:off x="6311780" y="327656"/>
              <a:ext cx="9135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kern="1200" dirty="0">
                  <a:solidFill>
                    <a:sysClr val="windowText" lastClr="000000"/>
                  </a:solidFill>
                  <a:latin typeface="Helvetica Neue"/>
                </a:rPr>
                <a:t>pose</a:t>
              </a:r>
              <a:r>
                <a:rPr lang="en-US" kern="1200" baseline="-25000" dirty="0">
                  <a:solidFill>
                    <a:sysClr val="windowText" lastClr="000000"/>
                  </a:solidFill>
                  <a:latin typeface="Helvetica Neue"/>
                </a:rPr>
                <a:t>1</a:t>
              </a:r>
              <a:endParaRPr lang="en-US" kern="12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225329" y="327656"/>
              <a:ext cx="90695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kern="1200" dirty="0" smtClean="0">
                  <a:solidFill>
                    <a:sysClr val="windowText" lastClr="000000"/>
                  </a:solidFill>
                  <a:latin typeface="Helvetica Neue"/>
                </a:rPr>
                <a:t>pose</a:t>
              </a:r>
              <a:r>
                <a:rPr lang="en-US" kern="1200" baseline="-25000" dirty="0" smtClean="0">
                  <a:solidFill>
                    <a:sysClr val="windowText" lastClr="000000"/>
                  </a:solidFill>
                  <a:latin typeface="Helvetica Neue"/>
                </a:rPr>
                <a:t>2</a:t>
              </a:r>
              <a:endParaRPr lang="en-US" kern="12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132288" y="317633"/>
              <a:ext cx="91549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kern="1200" dirty="0" smtClean="0">
                  <a:solidFill>
                    <a:sysClr val="windowText" lastClr="000000"/>
                  </a:solidFill>
                  <a:latin typeface="Helvetica Neue"/>
                </a:rPr>
                <a:t>pose</a:t>
              </a:r>
              <a:r>
                <a:rPr lang="en-US" kern="1200" baseline="-25000" dirty="0" smtClean="0">
                  <a:solidFill>
                    <a:sysClr val="windowText" lastClr="000000"/>
                  </a:solidFill>
                  <a:latin typeface="Helvetica Neue"/>
                </a:rPr>
                <a:t>3</a:t>
              </a:r>
              <a:endParaRPr lang="en-US" kern="12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311780" y="2451066"/>
              <a:ext cx="9135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kern="1200" dirty="0" smtClean="0">
                  <a:solidFill>
                    <a:sysClr val="windowText" lastClr="000000"/>
                  </a:solidFill>
                  <a:latin typeface="Helvetica Neue"/>
                </a:rPr>
                <a:t>pose</a:t>
              </a:r>
              <a:r>
                <a:rPr lang="en-US" kern="1200" baseline="-25000" dirty="0" smtClean="0">
                  <a:solidFill>
                    <a:sysClr val="windowText" lastClr="000000"/>
                  </a:solidFill>
                  <a:latin typeface="Helvetica Neue"/>
                </a:rPr>
                <a:t>4</a:t>
              </a:r>
              <a:endParaRPr lang="en-US" kern="12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225329" y="2451066"/>
              <a:ext cx="90695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kern="1200" dirty="0" smtClean="0">
                  <a:solidFill>
                    <a:sysClr val="windowText" lastClr="000000"/>
                  </a:solidFill>
                  <a:latin typeface="Helvetica Neue"/>
                </a:rPr>
                <a:t>pose</a:t>
              </a:r>
              <a:r>
                <a:rPr lang="en-US" kern="1200" baseline="-25000" dirty="0" smtClean="0">
                  <a:solidFill>
                    <a:sysClr val="windowText" lastClr="000000"/>
                  </a:solidFill>
                  <a:latin typeface="Helvetica Neue"/>
                </a:rPr>
                <a:t>5</a:t>
              </a:r>
              <a:endParaRPr lang="en-US" kern="12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8132288" y="2441043"/>
              <a:ext cx="91549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kern="1200" dirty="0" smtClean="0">
                  <a:solidFill>
                    <a:sysClr val="windowText" lastClr="000000"/>
                  </a:solidFill>
                  <a:latin typeface="Helvetica Neue"/>
                </a:rPr>
                <a:t>pose</a:t>
              </a:r>
              <a:r>
                <a:rPr lang="en-US" kern="1200" baseline="-25000" dirty="0">
                  <a:solidFill>
                    <a:sysClr val="windowText" lastClr="000000"/>
                  </a:solidFill>
                  <a:latin typeface="Helvetica Neue"/>
                </a:rPr>
                <a:t>6</a:t>
              </a:r>
              <a:endParaRPr lang="en-US" kern="120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20808" y="2932867"/>
            <a:ext cx="8097644" cy="1439204"/>
            <a:chOff x="323528" y="4005064"/>
            <a:chExt cx="8496944" cy="1629051"/>
          </a:xfrm>
        </p:grpSpPr>
        <p:sp>
          <p:nvSpPr>
            <p:cNvPr id="30" name="Rectangle 29"/>
            <p:cNvSpPr/>
            <p:nvPr/>
          </p:nvSpPr>
          <p:spPr>
            <a:xfrm>
              <a:off x="6953543" y="4293214"/>
              <a:ext cx="1866929" cy="107957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1600" b="1" dirty="0" smtClean="0">
                  <a:solidFill>
                    <a:srgbClr val="3D89F9"/>
                  </a:solidFill>
                  <a:latin typeface="Helvetica Neue"/>
                  <a:cs typeface="Helvetica Neue"/>
                </a:rPr>
                <a:t>NM: </a:t>
              </a:r>
              <a:r>
                <a:rPr lang="en-US" sz="16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f</a:t>
              </a:r>
              <a:r>
                <a:rPr lang="en-US" sz="1600" b="1" dirty="0" smtClean="0">
                  <a:solidFill>
                    <a:schemeClr val="tx1"/>
                  </a:solidFill>
                  <a:latin typeface="Helvetica Neue"/>
                  <a:cs typeface="Helvetica Neue"/>
                </a:rPr>
                <a:t>ast local convergence</a:t>
              </a:r>
              <a:endParaRPr lang="en-US" sz="16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649287" y="4293214"/>
              <a:ext cx="1866929" cy="107957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1600" b="1" dirty="0" smtClean="0">
                  <a:solidFill>
                    <a:srgbClr val="3D89F9"/>
                  </a:solidFill>
                  <a:latin typeface="Helvetica Neue"/>
                  <a:cs typeface="Helvetica Neue"/>
                </a:rPr>
                <a:t>PSO: </a:t>
              </a:r>
              <a:r>
                <a:rPr lang="en-US" sz="1600" b="1" dirty="0" smtClean="0">
                  <a:solidFill>
                    <a:schemeClr val="tx1"/>
                  </a:solidFill>
                  <a:latin typeface="Helvetica Neue"/>
                  <a:cs typeface="Helvetica Neue"/>
                </a:rPr>
                <a:t>search </a:t>
              </a:r>
              <a:r>
                <a:rPr lang="en-US" sz="16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space </a:t>
              </a:r>
              <a:r>
                <a:rPr lang="en-US" sz="1600" b="1" dirty="0" smtClean="0">
                  <a:solidFill>
                    <a:schemeClr val="tx1"/>
                  </a:solidFill>
                  <a:latin typeface="Helvetica Neue"/>
                  <a:cs typeface="Helvetica Neue"/>
                </a:rPr>
                <a:t>coverage</a:t>
              </a:r>
              <a:endParaRPr lang="en-US" sz="16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56" name="Straight Connector 55"/>
            <p:cNvCxnSpPr>
              <a:stCxn id="55" idx="3"/>
              <a:endCxn id="30" idx="1"/>
            </p:cNvCxnSpPr>
            <p:nvPr/>
          </p:nvCxnSpPr>
          <p:spPr>
            <a:xfrm>
              <a:off x="6516216" y="4832999"/>
              <a:ext cx="437327" cy="0"/>
            </a:xfrm>
            <a:prstGeom prst="line">
              <a:avLst/>
            </a:prstGeom>
            <a:ln w="76200" cmpd="sng">
              <a:solidFill>
                <a:schemeClr val="tx1"/>
              </a:solidFill>
              <a:headEnd type="none" w="med" len="med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4159550" y="5372784"/>
              <a:ext cx="489737" cy="261331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 flipV="1">
              <a:off x="4159550" y="4005064"/>
              <a:ext cx="489737" cy="28815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ounded Rectangle 58"/>
            <p:cNvSpPr/>
            <p:nvPr/>
          </p:nvSpPr>
          <p:spPr>
            <a:xfrm>
              <a:off x="484771" y="4101722"/>
              <a:ext cx="1602237" cy="551415"/>
            </a:xfrm>
            <a:prstGeom prst="roundRect">
              <a:avLst/>
            </a:prstGeom>
            <a:solidFill>
              <a:srgbClr val="3D89F9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0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Helvetica Neue"/>
                  <a:cs typeface="Helvetica Neue"/>
                </a:rPr>
                <a:t>Render </a:t>
              </a:r>
              <a:r>
                <a:rPr lang="en-US" sz="1600" b="1" dirty="0" smtClean="0">
                  <a:solidFill>
                    <a:schemeClr val="bg1"/>
                  </a:solidFill>
                  <a:latin typeface="Helvetica Neue"/>
                  <a:cs typeface="Helvetica Neue"/>
                </a:rPr>
                <a:t>Hypothesis</a:t>
              </a:r>
              <a:endParaRPr lang="en-US" sz="1600" b="1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60" name="Straight Connector 59"/>
            <p:cNvCxnSpPr>
              <a:stCxn id="59" idx="3"/>
              <a:endCxn id="64" idx="1"/>
            </p:cNvCxnSpPr>
            <p:nvPr/>
          </p:nvCxnSpPr>
          <p:spPr>
            <a:xfrm>
              <a:off x="2087008" y="4377430"/>
              <a:ext cx="310391" cy="0"/>
            </a:xfrm>
            <a:prstGeom prst="line">
              <a:avLst/>
            </a:prstGeom>
            <a:ln w="38100" cmpd="sng">
              <a:solidFill>
                <a:schemeClr val="tx1"/>
              </a:solidFill>
              <a:headEnd type="none" w="med" len="med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64" idx="2"/>
              <a:endCxn id="65" idx="0"/>
            </p:cNvCxnSpPr>
            <p:nvPr/>
          </p:nvCxnSpPr>
          <p:spPr>
            <a:xfrm>
              <a:off x="3198518" y="4653137"/>
              <a:ext cx="0" cy="275851"/>
            </a:xfrm>
            <a:prstGeom prst="line">
              <a:avLst/>
            </a:prstGeom>
            <a:ln w="38100" cmpd="sng">
              <a:solidFill>
                <a:schemeClr val="tx1"/>
              </a:solidFill>
              <a:headEnd type="none" w="med" len="med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65" idx="1"/>
              <a:endCxn id="66" idx="3"/>
            </p:cNvCxnSpPr>
            <p:nvPr/>
          </p:nvCxnSpPr>
          <p:spPr>
            <a:xfrm flipH="1">
              <a:off x="2087579" y="5204696"/>
              <a:ext cx="309821" cy="0"/>
            </a:xfrm>
            <a:prstGeom prst="line">
              <a:avLst/>
            </a:prstGeom>
            <a:ln w="38100" cmpd="sng">
              <a:solidFill>
                <a:schemeClr val="tx1"/>
              </a:solidFill>
              <a:headEnd type="none" w="med" len="med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66" idx="0"/>
              <a:endCxn id="59" idx="2"/>
            </p:cNvCxnSpPr>
            <p:nvPr/>
          </p:nvCxnSpPr>
          <p:spPr>
            <a:xfrm flipH="1" flipV="1">
              <a:off x="1285889" y="4653137"/>
              <a:ext cx="571" cy="275851"/>
            </a:xfrm>
            <a:prstGeom prst="line">
              <a:avLst/>
            </a:prstGeom>
            <a:ln w="38100" cmpd="sng">
              <a:solidFill>
                <a:schemeClr val="tx1"/>
              </a:solidFill>
              <a:headEnd type="none" w="med" len="med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ounded Rectangle 63"/>
            <p:cNvSpPr/>
            <p:nvPr/>
          </p:nvSpPr>
          <p:spPr>
            <a:xfrm>
              <a:off x="2397399" y="4101722"/>
              <a:ext cx="1602237" cy="55141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  <a:latin typeface="Helvetica Neue"/>
                  <a:cs typeface="Helvetica Neue"/>
                </a:rPr>
                <a:t>Evaluate Fit</a:t>
              </a:r>
              <a:endParaRPr lang="en-US" sz="16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2397399" y="4928988"/>
              <a:ext cx="1602237" cy="55141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0000"/>
                </a:lnSpc>
              </a:pPr>
              <a:r>
                <a:rPr lang="en-US" sz="1600" b="1" dirty="0" smtClean="0">
                  <a:solidFill>
                    <a:schemeClr val="tx1"/>
                  </a:solidFill>
                  <a:latin typeface="Helvetica Neue"/>
                  <a:cs typeface="Helvetica Neue"/>
                </a:rPr>
                <a:t>Check Termination</a:t>
              </a:r>
              <a:endParaRPr lang="en-US" sz="16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485342" y="4928988"/>
              <a:ext cx="1602237" cy="55141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0000"/>
                </a:lnSpc>
              </a:pPr>
              <a:r>
                <a:rPr lang="en-US" sz="1600" b="1" dirty="0" smtClean="0">
                  <a:solidFill>
                    <a:schemeClr val="tx1"/>
                  </a:solidFill>
                  <a:latin typeface="Helvetica Neue"/>
                  <a:cs typeface="Helvetica Neue"/>
                </a:rPr>
                <a:t>Adjust Hypothesis</a:t>
              </a:r>
              <a:endParaRPr lang="en-US" sz="16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323528" y="4005064"/>
              <a:ext cx="3836022" cy="162905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 smtClean="0">
                <a:latin typeface="Helvetica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563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735546"/>
            <a:ext cx="8229600" cy="2999154"/>
          </a:xfrm>
        </p:spPr>
        <p:txBody>
          <a:bodyPr>
            <a:normAutofit/>
          </a:bodyPr>
          <a:lstStyle/>
          <a:p>
            <a:r>
              <a:rPr lang="en-US" sz="1800" dirty="0" smtClean="0"/>
              <a:t>Goal: labeled RGBD images</a:t>
            </a:r>
          </a:p>
          <a:p>
            <a:pPr lvl="1"/>
            <a:r>
              <a:rPr lang="en-US" sz="1600" dirty="0" smtClean="0"/>
              <a:t>{{RGBD</a:t>
            </a:r>
            <a:r>
              <a:rPr lang="en-US" sz="1600" baseline="-25000" dirty="0" smtClean="0"/>
              <a:t>1</a:t>
            </a:r>
            <a:r>
              <a:rPr lang="en-US" sz="1600" dirty="0" smtClean="0"/>
              <a:t>, pose</a:t>
            </a:r>
            <a:r>
              <a:rPr lang="en-US" sz="1600" baseline="-25000" dirty="0" smtClean="0"/>
              <a:t>1</a:t>
            </a:r>
            <a:r>
              <a:rPr lang="en-US" sz="1600" dirty="0"/>
              <a:t>}, {</a:t>
            </a:r>
            <a:r>
              <a:rPr lang="en-US" sz="1600" dirty="0" smtClean="0"/>
              <a:t>RGBD</a:t>
            </a:r>
            <a:r>
              <a:rPr lang="en-US" sz="1600" baseline="-25000" dirty="0" smtClean="0"/>
              <a:t>2</a:t>
            </a:r>
            <a:r>
              <a:rPr lang="en-US" sz="1600" dirty="0" smtClean="0"/>
              <a:t>, pose</a:t>
            </a:r>
            <a:r>
              <a:rPr lang="en-US" sz="1600" baseline="-25000" dirty="0" smtClean="0"/>
              <a:t>2</a:t>
            </a:r>
            <a:r>
              <a:rPr lang="en-US" sz="1600" dirty="0" smtClean="0"/>
              <a:t>}, …}, </a:t>
            </a:r>
            <a:r>
              <a:rPr lang="en-US" sz="1600" dirty="0" err="1" smtClean="0"/>
              <a:t>pose</a:t>
            </a:r>
            <a:r>
              <a:rPr lang="en-US" sz="1600" baseline="-25000" dirty="0" err="1" smtClean="0"/>
              <a:t>i</a:t>
            </a:r>
            <a:r>
              <a:rPr lang="en-US" sz="1600" dirty="0" smtClean="0"/>
              <a:t> </a:t>
            </a:r>
            <a:r>
              <a:rPr lang="en-US" sz="1600" i="1" dirty="0" smtClean="0"/>
              <a:t>in R</a:t>
            </a:r>
            <a:r>
              <a:rPr lang="en-US" sz="1600" i="1" baseline="30000" dirty="0" smtClean="0"/>
              <a:t>42</a:t>
            </a:r>
          </a:p>
          <a:p>
            <a:pPr lvl="1"/>
            <a:r>
              <a:rPr lang="en-US" sz="1600" i="1" dirty="0" smtClean="0"/>
              <a:t>Synthetic data doesn’t capture device noise!</a:t>
            </a:r>
            <a:endParaRPr lang="en-US" sz="1600" dirty="0" smtClean="0"/>
          </a:p>
          <a:p>
            <a:r>
              <a:rPr lang="en-US" sz="1800" dirty="0"/>
              <a:t>Analysis-by-synthesis from </a:t>
            </a:r>
            <a:r>
              <a:rPr lang="en-US" sz="1800" dirty="0" err="1"/>
              <a:t>Oikonomidis</a:t>
            </a:r>
            <a:r>
              <a:rPr lang="en-US" sz="1800" dirty="0"/>
              <a:t> et al.</a:t>
            </a:r>
            <a:r>
              <a:rPr lang="en-US" sz="1800" baseline="30000" dirty="0"/>
              <a:t>[1</a:t>
            </a:r>
            <a:r>
              <a:rPr lang="en-US" sz="1800" baseline="30000" dirty="0" smtClean="0"/>
              <a:t>]</a:t>
            </a:r>
            <a:endParaRPr lang="en-US" sz="1800" baseline="30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creation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6313395" y="117346"/>
            <a:ext cx="2736000" cy="2502765"/>
            <a:chOff x="6311779" y="317633"/>
            <a:chExt cx="2736000" cy="2502765"/>
          </a:xfrm>
        </p:grpSpPr>
        <p:pic>
          <p:nvPicPr>
            <p:cNvPr id="33" name="Picture 32" descr="C:\Users\tompson\Documents\GitRepos\NYU\Research\2013_05_01_Summer\HandPaper\figures\train_data_3_6.png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311779" y="686244"/>
              <a:ext cx="2736000" cy="1815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/>
            <p:cNvSpPr/>
            <p:nvPr/>
          </p:nvSpPr>
          <p:spPr>
            <a:xfrm>
              <a:off x="6311780" y="327656"/>
              <a:ext cx="9135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kern="1200" dirty="0">
                  <a:solidFill>
                    <a:sysClr val="windowText" lastClr="000000"/>
                  </a:solidFill>
                  <a:latin typeface="Helvetica Neue"/>
                </a:rPr>
                <a:t>pose</a:t>
              </a:r>
              <a:r>
                <a:rPr lang="en-US" kern="1200" baseline="-25000" dirty="0">
                  <a:solidFill>
                    <a:sysClr val="windowText" lastClr="000000"/>
                  </a:solidFill>
                  <a:latin typeface="Helvetica Neue"/>
                </a:rPr>
                <a:t>1</a:t>
              </a:r>
              <a:endParaRPr lang="en-US" kern="12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225329" y="327656"/>
              <a:ext cx="90695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kern="1200" dirty="0" smtClean="0">
                  <a:solidFill>
                    <a:sysClr val="windowText" lastClr="000000"/>
                  </a:solidFill>
                  <a:latin typeface="Helvetica Neue"/>
                </a:rPr>
                <a:t>pose</a:t>
              </a:r>
              <a:r>
                <a:rPr lang="en-US" kern="1200" baseline="-25000" dirty="0" smtClean="0">
                  <a:solidFill>
                    <a:sysClr val="windowText" lastClr="000000"/>
                  </a:solidFill>
                  <a:latin typeface="Helvetica Neue"/>
                </a:rPr>
                <a:t>2</a:t>
              </a:r>
              <a:endParaRPr lang="en-US" kern="12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132288" y="317633"/>
              <a:ext cx="91549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kern="1200" dirty="0" smtClean="0">
                  <a:solidFill>
                    <a:sysClr val="windowText" lastClr="000000"/>
                  </a:solidFill>
                  <a:latin typeface="Helvetica Neue"/>
                </a:rPr>
                <a:t>pose</a:t>
              </a:r>
              <a:r>
                <a:rPr lang="en-US" kern="1200" baseline="-25000" dirty="0" smtClean="0">
                  <a:solidFill>
                    <a:sysClr val="windowText" lastClr="000000"/>
                  </a:solidFill>
                  <a:latin typeface="Helvetica Neue"/>
                </a:rPr>
                <a:t>3</a:t>
              </a:r>
              <a:endParaRPr lang="en-US" kern="12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311780" y="2451066"/>
              <a:ext cx="9135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kern="1200" dirty="0" smtClean="0">
                  <a:solidFill>
                    <a:sysClr val="windowText" lastClr="000000"/>
                  </a:solidFill>
                  <a:latin typeface="Helvetica Neue"/>
                </a:rPr>
                <a:t>pose</a:t>
              </a:r>
              <a:r>
                <a:rPr lang="en-US" kern="1200" baseline="-25000" dirty="0" smtClean="0">
                  <a:solidFill>
                    <a:sysClr val="windowText" lastClr="000000"/>
                  </a:solidFill>
                  <a:latin typeface="Helvetica Neue"/>
                </a:rPr>
                <a:t>4</a:t>
              </a:r>
              <a:endParaRPr lang="en-US" kern="12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225329" y="2451066"/>
              <a:ext cx="90695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kern="1200" dirty="0" smtClean="0">
                  <a:solidFill>
                    <a:sysClr val="windowText" lastClr="000000"/>
                  </a:solidFill>
                  <a:latin typeface="Helvetica Neue"/>
                </a:rPr>
                <a:t>pose</a:t>
              </a:r>
              <a:r>
                <a:rPr lang="en-US" kern="1200" baseline="-25000" dirty="0" smtClean="0">
                  <a:solidFill>
                    <a:sysClr val="windowText" lastClr="000000"/>
                  </a:solidFill>
                  <a:latin typeface="Helvetica Neue"/>
                </a:rPr>
                <a:t>5</a:t>
              </a:r>
              <a:endParaRPr lang="en-US" kern="12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8132288" y="2441043"/>
              <a:ext cx="91549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kern="1200" dirty="0" smtClean="0">
                  <a:solidFill>
                    <a:sysClr val="windowText" lastClr="000000"/>
                  </a:solidFill>
                  <a:latin typeface="Helvetica Neue"/>
                </a:rPr>
                <a:t>pose</a:t>
              </a:r>
              <a:r>
                <a:rPr lang="en-US" kern="1200" baseline="-25000" dirty="0">
                  <a:solidFill>
                    <a:sysClr val="windowText" lastClr="000000"/>
                  </a:solidFill>
                  <a:latin typeface="Helvetica Neue"/>
                </a:rPr>
                <a:t>6</a:t>
              </a:r>
              <a:endParaRPr lang="en-US" kern="120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20808" y="2932867"/>
            <a:ext cx="8097644" cy="1439204"/>
            <a:chOff x="323528" y="4005064"/>
            <a:chExt cx="8496944" cy="1629051"/>
          </a:xfrm>
        </p:grpSpPr>
        <p:sp>
          <p:nvSpPr>
            <p:cNvPr id="30" name="Rectangle 29"/>
            <p:cNvSpPr/>
            <p:nvPr/>
          </p:nvSpPr>
          <p:spPr>
            <a:xfrm>
              <a:off x="6953543" y="4293214"/>
              <a:ext cx="1866929" cy="107957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1600" b="1" dirty="0" smtClean="0">
                  <a:solidFill>
                    <a:srgbClr val="3D89F9"/>
                  </a:solidFill>
                  <a:latin typeface="Helvetica Neue"/>
                  <a:cs typeface="Helvetica Neue"/>
                </a:rPr>
                <a:t>NM: </a:t>
              </a:r>
              <a:r>
                <a:rPr lang="en-US" sz="16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f</a:t>
              </a:r>
              <a:r>
                <a:rPr lang="en-US" sz="1600" b="1" dirty="0" smtClean="0">
                  <a:solidFill>
                    <a:schemeClr val="tx1"/>
                  </a:solidFill>
                  <a:latin typeface="Helvetica Neue"/>
                  <a:cs typeface="Helvetica Neue"/>
                </a:rPr>
                <a:t>ast local convergence</a:t>
              </a:r>
              <a:endParaRPr lang="en-US" sz="16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649287" y="4293214"/>
              <a:ext cx="1866929" cy="107957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1600" b="1" dirty="0" smtClean="0">
                  <a:solidFill>
                    <a:srgbClr val="3D89F9"/>
                  </a:solidFill>
                  <a:latin typeface="Helvetica Neue"/>
                  <a:cs typeface="Helvetica Neue"/>
                </a:rPr>
                <a:t>PSO: </a:t>
              </a:r>
              <a:r>
                <a:rPr lang="en-US" sz="1600" b="1" dirty="0" smtClean="0">
                  <a:solidFill>
                    <a:schemeClr val="tx1"/>
                  </a:solidFill>
                  <a:latin typeface="Helvetica Neue"/>
                  <a:cs typeface="Helvetica Neue"/>
                </a:rPr>
                <a:t>search </a:t>
              </a:r>
              <a:r>
                <a:rPr lang="en-US" sz="16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space </a:t>
              </a:r>
              <a:r>
                <a:rPr lang="en-US" sz="1600" b="1" dirty="0" smtClean="0">
                  <a:solidFill>
                    <a:schemeClr val="tx1"/>
                  </a:solidFill>
                  <a:latin typeface="Helvetica Neue"/>
                  <a:cs typeface="Helvetica Neue"/>
                </a:rPr>
                <a:t>coverage</a:t>
              </a:r>
              <a:endParaRPr lang="en-US" sz="16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56" name="Straight Connector 55"/>
            <p:cNvCxnSpPr>
              <a:stCxn id="55" idx="3"/>
              <a:endCxn id="30" idx="1"/>
            </p:cNvCxnSpPr>
            <p:nvPr/>
          </p:nvCxnSpPr>
          <p:spPr>
            <a:xfrm>
              <a:off x="6516216" y="4832999"/>
              <a:ext cx="437327" cy="0"/>
            </a:xfrm>
            <a:prstGeom prst="line">
              <a:avLst/>
            </a:prstGeom>
            <a:ln w="76200" cmpd="sng">
              <a:solidFill>
                <a:schemeClr val="tx1"/>
              </a:solidFill>
              <a:headEnd type="none" w="med" len="med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4159550" y="5372784"/>
              <a:ext cx="489737" cy="261331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 flipV="1">
              <a:off x="4159550" y="4005064"/>
              <a:ext cx="489737" cy="28815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ounded Rectangle 58"/>
            <p:cNvSpPr/>
            <p:nvPr/>
          </p:nvSpPr>
          <p:spPr>
            <a:xfrm>
              <a:off x="484771" y="4101722"/>
              <a:ext cx="1602237" cy="55141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0000"/>
                </a:lnSpc>
              </a:pPr>
              <a:r>
                <a:rPr lang="en-US" sz="16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Render </a:t>
              </a:r>
              <a:r>
                <a:rPr lang="en-US" sz="1600" b="1" dirty="0" smtClean="0">
                  <a:solidFill>
                    <a:schemeClr val="tx1"/>
                  </a:solidFill>
                  <a:latin typeface="Helvetica Neue"/>
                  <a:cs typeface="Helvetica Neue"/>
                </a:rPr>
                <a:t>Hypothesis</a:t>
              </a:r>
              <a:endParaRPr lang="en-US" sz="16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60" name="Straight Connector 59"/>
            <p:cNvCxnSpPr>
              <a:stCxn id="59" idx="3"/>
              <a:endCxn id="64" idx="1"/>
            </p:cNvCxnSpPr>
            <p:nvPr/>
          </p:nvCxnSpPr>
          <p:spPr>
            <a:xfrm>
              <a:off x="2087008" y="4377430"/>
              <a:ext cx="310391" cy="0"/>
            </a:xfrm>
            <a:prstGeom prst="line">
              <a:avLst/>
            </a:prstGeom>
            <a:ln w="38100" cmpd="sng">
              <a:solidFill>
                <a:schemeClr val="tx1"/>
              </a:solidFill>
              <a:headEnd type="none" w="med" len="med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64" idx="2"/>
              <a:endCxn id="65" idx="0"/>
            </p:cNvCxnSpPr>
            <p:nvPr/>
          </p:nvCxnSpPr>
          <p:spPr>
            <a:xfrm>
              <a:off x="3198518" y="4653137"/>
              <a:ext cx="0" cy="275851"/>
            </a:xfrm>
            <a:prstGeom prst="line">
              <a:avLst/>
            </a:prstGeom>
            <a:ln w="38100" cmpd="sng">
              <a:solidFill>
                <a:schemeClr val="tx1"/>
              </a:solidFill>
              <a:headEnd type="none" w="med" len="med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65" idx="1"/>
              <a:endCxn id="66" idx="3"/>
            </p:cNvCxnSpPr>
            <p:nvPr/>
          </p:nvCxnSpPr>
          <p:spPr>
            <a:xfrm flipH="1">
              <a:off x="2087579" y="5204696"/>
              <a:ext cx="309821" cy="0"/>
            </a:xfrm>
            <a:prstGeom prst="line">
              <a:avLst/>
            </a:prstGeom>
            <a:ln w="38100" cmpd="sng">
              <a:solidFill>
                <a:schemeClr val="tx1"/>
              </a:solidFill>
              <a:headEnd type="none" w="med" len="med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66" idx="0"/>
              <a:endCxn id="59" idx="2"/>
            </p:cNvCxnSpPr>
            <p:nvPr/>
          </p:nvCxnSpPr>
          <p:spPr>
            <a:xfrm flipH="1" flipV="1">
              <a:off x="1285889" y="4653137"/>
              <a:ext cx="571" cy="275851"/>
            </a:xfrm>
            <a:prstGeom prst="line">
              <a:avLst/>
            </a:prstGeom>
            <a:ln w="38100" cmpd="sng">
              <a:solidFill>
                <a:schemeClr val="tx1"/>
              </a:solidFill>
              <a:headEnd type="none" w="med" len="med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ounded Rectangle 63"/>
            <p:cNvSpPr/>
            <p:nvPr/>
          </p:nvSpPr>
          <p:spPr>
            <a:xfrm>
              <a:off x="2397399" y="4101722"/>
              <a:ext cx="1602237" cy="551415"/>
            </a:xfrm>
            <a:prstGeom prst="roundRect">
              <a:avLst/>
            </a:prstGeom>
            <a:solidFill>
              <a:srgbClr val="3D89F9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Evaluate Fit</a:t>
              </a:r>
              <a:endParaRPr lang="en-US" sz="1600" b="1" dirty="0">
                <a:solidFill>
                  <a:srgbClr val="FFFFFF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2397399" y="4928988"/>
              <a:ext cx="1602237" cy="55141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0000"/>
                </a:lnSpc>
              </a:pPr>
              <a:r>
                <a:rPr lang="en-US" sz="1600" b="1" dirty="0" smtClean="0">
                  <a:solidFill>
                    <a:schemeClr val="tx1"/>
                  </a:solidFill>
                  <a:latin typeface="Helvetica Neue"/>
                  <a:cs typeface="Helvetica Neue"/>
                </a:rPr>
                <a:t>Check Termination</a:t>
              </a:r>
              <a:endParaRPr lang="en-US" sz="16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485342" y="4928988"/>
              <a:ext cx="1602237" cy="55141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0000"/>
                </a:lnSpc>
              </a:pPr>
              <a:r>
                <a:rPr lang="en-US" sz="1600" b="1" dirty="0" smtClean="0">
                  <a:solidFill>
                    <a:schemeClr val="tx1"/>
                  </a:solidFill>
                  <a:latin typeface="Helvetica Neue"/>
                  <a:cs typeface="Helvetica Neue"/>
                </a:rPr>
                <a:t>Adjust Hypothesis</a:t>
              </a:r>
              <a:endParaRPr lang="en-US" sz="16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323528" y="4005064"/>
              <a:ext cx="3836022" cy="162905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 smtClean="0">
                <a:latin typeface="HelveticaNeue"/>
              </a:endParaRPr>
            </a:p>
          </p:txBody>
        </p:sp>
      </p:grpSp>
      <p:sp>
        <p:nvSpPr>
          <p:cNvPr id="6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07504" y="4923324"/>
            <a:ext cx="360040" cy="282960"/>
          </a:xfrm>
        </p:spPr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15</a:t>
            </a:fld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484772" y="4930322"/>
            <a:ext cx="74294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[1] I.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Oikonomidis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 et al., Efficient model-based 3D tracking of hand articulations using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Kinect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, BMVC ‘11</a:t>
            </a:r>
          </a:p>
        </p:txBody>
      </p:sp>
    </p:spTree>
    <p:extLst>
      <p:ext uri="{BB962C8B-B14F-4D97-AF65-F5344CB8AC3E}">
        <p14:creationId xmlns:p14="http://schemas.microsoft.com/office/powerpoint/2010/main" val="266065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735546"/>
            <a:ext cx="8229600" cy="2999154"/>
          </a:xfrm>
        </p:spPr>
        <p:txBody>
          <a:bodyPr>
            <a:normAutofit/>
          </a:bodyPr>
          <a:lstStyle/>
          <a:p>
            <a:r>
              <a:rPr lang="en-US" sz="1800" dirty="0" smtClean="0"/>
              <a:t>Goal: labeled RGBD images</a:t>
            </a:r>
          </a:p>
          <a:p>
            <a:pPr lvl="1"/>
            <a:r>
              <a:rPr lang="en-US" sz="1600" dirty="0" smtClean="0"/>
              <a:t>{{RGBD</a:t>
            </a:r>
            <a:r>
              <a:rPr lang="en-US" sz="1600" baseline="-25000" dirty="0" smtClean="0"/>
              <a:t>1</a:t>
            </a:r>
            <a:r>
              <a:rPr lang="en-US" sz="1600" dirty="0" smtClean="0"/>
              <a:t>, pose</a:t>
            </a:r>
            <a:r>
              <a:rPr lang="en-US" sz="1600" baseline="-25000" dirty="0" smtClean="0"/>
              <a:t>1</a:t>
            </a:r>
            <a:r>
              <a:rPr lang="en-US" sz="1600" dirty="0"/>
              <a:t>}, {</a:t>
            </a:r>
            <a:r>
              <a:rPr lang="en-US" sz="1600" dirty="0" smtClean="0"/>
              <a:t>RGBD</a:t>
            </a:r>
            <a:r>
              <a:rPr lang="en-US" sz="1600" baseline="-25000" dirty="0" smtClean="0"/>
              <a:t>2</a:t>
            </a:r>
            <a:r>
              <a:rPr lang="en-US" sz="1600" dirty="0" smtClean="0"/>
              <a:t>, pose</a:t>
            </a:r>
            <a:r>
              <a:rPr lang="en-US" sz="1600" baseline="-25000" dirty="0" smtClean="0"/>
              <a:t>2</a:t>
            </a:r>
            <a:r>
              <a:rPr lang="en-US" sz="1600" dirty="0" smtClean="0"/>
              <a:t>}, …}, </a:t>
            </a:r>
            <a:r>
              <a:rPr lang="en-US" sz="1600" dirty="0" err="1" smtClean="0"/>
              <a:t>pose</a:t>
            </a:r>
            <a:r>
              <a:rPr lang="en-US" sz="1600" baseline="-25000" dirty="0" err="1" smtClean="0"/>
              <a:t>i</a:t>
            </a:r>
            <a:r>
              <a:rPr lang="en-US" sz="1600" dirty="0" smtClean="0"/>
              <a:t> </a:t>
            </a:r>
            <a:r>
              <a:rPr lang="en-US" sz="1600" i="1" dirty="0" smtClean="0"/>
              <a:t>in R</a:t>
            </a:r>
            <a:r>
              <a:rPr lang="en-US" sz="1600" i="1" baseline="30000" dirty="0" smtClean="0"/>
              <a:t>42</a:t>
            </a:r>
          </a:p>
          <a:p>
            <a:pPr lvl="1"/>
            <a:r>
              <a:rPr lang="en-US" sz="1600" i="1" dirty="0" smtClean="0"/>
              <a:t>Synthetic data doesn’t capture device noise!</a:t>
            </a:r>
            <a:endParaRPr lang="en-US" sz="1600" dirty="0" smtClean="0"/>
          </a:p>
          <a:p>
            <a:r>
              <a:rPr lang="en-US" sz="1800" dirty="0"/>
              <a:t>Analysis-by-synthesis from </a:t>
            </a:r>
            <a:r>
              <a:rPr lang="en-US" sz="1800" dirty="0" err="1"/>
              <a:t>Oikonomidis</a:t>
            </a:r>
            <a:r>
              <a:rPr lang="en-US" sz="1800" dirty="0"/>
              <a:t> et al.</a:t>
            </a:r>
            <a:r>
              <a:rPr lang="en-US" sz="1800" baseline="30000" dirty="0"/>
              <a:t>[1</a:t>
            </a:r>
            <a:r>
              <a:rPr lang="en-US" sz="1800" baseline="30000" dirty="0" smtClean="0"/>
              <a:t>]</a:t>
            </a:r>
            <a:endParaRPr lang="en-US" sz="1800" baseline="30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creation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6313395" y="117346"/>
            <a:ext cx="2736000" cy="2502765"/>
            <a:chOff x="6311779" y="317633"/>
            <a:chExt cx="2736000" cy="2502765"/>
          </a:xfrm>
        </p:grpSpPr>
        <p:pic>
          <p:nvPicPr>
            <p:cNvPr id="33" name="Picture 32" descr="C:\Users\tompson\Documents\GitRepos\NYU\Research\2013_05_01_Summer\HandPaper\figures\train_data_3_6.png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311779" y="686244"/>
              <a:ext cx="2736000" cy="1815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/>
            <p:cNvSpPr/>
            <p:nvPr/>
          </p:nvSpPr>
          <p:spPr>
            <a:xfrm>
              <a:off x="6311780" y="327656"/>
              <a:ext cx="9135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kern="1200" dirty="0">
                  <a:solidFill>
                    <a:sysClr val="windowText" lastClr="000000"/>
                  </a:solidFill>
                  <a:latin typeface="Helvetica Neue"/>
                </a:rPr>
                <a:t>pose</a:t>
              </a:r>
              <a:r>
                <a:rPr lang="en-US" kern="1200" baseline="-25000" dirty="0">
                  <a:solidFill>
                    <a:sysClr val="windowText" lastClr="000000"/>
                  </a:solidFill>
                  <a:latin typeface="Helvetica Neue"/>
                </a:rPr>
                <a:t>1</a:t>
              </a:r>
              <a:endParaRPr lang="en-US" kern="12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225329" y="327656"/>
              <a:ext cx="90695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kern="1200" dirty="0" smtClean="0">
                  <a:solidFill>
                    <a:sysClr val="windowText" lastClr="000000"/>
                  </a:solidFill>
                  <a:latin typeface="Helvetica Neue"/>
                </a:rPr>
                <a:t>pose</a:t>
              </a:r>
              <a:r>
                <a:rPr lang="en-US" kern="1200" baseline="-25000" dirty="0" smtClean="0">
                  <a:solidFill>
                    <a:sysClr val="windowText" lastClr="000000"/>
                  </a:solidFill>
                  <a:latin typeface="Helvetica Neue"/>
                </a:rPr>
                <a:t>2</a:t>
              </a:r>
              <a:endParaRPr lang="en-US" kern="12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132288" y="317633"/>
              <a:ext cx="91549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kern="1200" dirty="0" smtClean="0">
                  <a:solidFill>
                    <a:sysClr val="windowText" lastClr="000000"/>
                  </a:solidFill>
                  <a:latin typeface="Helvetica Neue"/>
                </a:rPr>
                <a:t>pose</a:t>
              </a:r>
              <a:r>
                <a:rPr lang="en-US" kern="1200" baseline="-25000" dirty="0" smtClean="0">
                  <a:solidFill>
                    <a:sysClr val="windowText" lastClr="000000"/>
                  </a:solidFill>
                  <a:latin typeface="Helvetica Neue"/>
                </a:rPr>
                <a:t>3</a:t>
              </a:r>
              <a:endParaRPr lang="en-US" kern="12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311780" y="2451066"/>
              <a:ext cx="9135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kern="1200" dirty="0" smtClean="0">
                  <a:solidFill>
                    <a:sysClr val="windowText" lastClr="000000"/>
                  </a:solidFill>
                  <a:latin typeface="Helvetica Neue"/>
                </a:rPr>
                <a:t>pose</a:t>
              </a:r>
              <a:r>
                <a:rPr lang="en-US" kern="1200" baseline="-25000" dirty="0" smtClean="0">
                  <a:solidFill>
                    <a:sysClr val="windowText" lastClr="000000"/>
                  </a:solidFill>
                  <a:latin typeface="Helvetica Neue"/>
                </a:rPr>
                <a:t>4</a:t>
              </a:r>
              <a:endParaRPr lang="en-US" kern="12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225329" y="2451066"/>
              <a:ext cx="90695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kern="1200" dirty="0" smtClean="0">
                  <a:solidFill>
                    <a:sysClr val="windowText" lastClr="000000"/>
                  </a:solidFill>
                  <a:latin typeface="Helvetica Neue"/>
                </a:rPr>
                <a:t>pose</a:t>
              </a:r>
              <a:r>
                <a:rPr lang="en-US" kern="1200" baseline="-25000" dirty="0" smtClean="0">
                  <a:solidFill>
                    <a:sysClr val="windowText" lastClr="000000"/>
                  </a:solidFill>
                  <a:latin typeface="Helvetica Neue"/>
                </a:rPr>
                <a:t>5</a:t>
              </a:r>
              <a:endParaRPr lang="en-US" kern="12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8132288" y="2441043"/>
              <a:ext cx="91549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kern="1200" dirty="0" smtClean="0">
                  <a:solidFill>
                    <a:sysClr val="windowText" lastClr="000000"/>
                  </a:solidFill>
                  <a:latin typeface="Helvetica Neue"/>
                </a:rPr>
                <a:t>pose</a:t>
              </a:r>
              <a:r>
                <a:rPr lang="en-US" kern="1200" baseline="-25000" dirty="0">
                  <a:solidFill>
                    <a:sysClr val="windowText" lastClr="000000"/>
                  </a:solidFill>
                  <a:latin typeface="Helvetica Neue"/>
                </a:rPr>
                <a:t>6</a:t>
              </a:r>
              <a:endParaRPr lang="en-US" kern="120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20808" y="2932867"/>
            <a:ext cx="8097644" cy="1439204"/>
            <a:chOff x="323528" y="4005064"/>
            <a:chExt cx="8496944" cy="1629051"/>
          </a:xfrm>
        </p:grpSpPr>
        <p:sp>
          <p:nvSpPr>
            <p:cNvPr id="30" name="Rectangle 29"/>
            <p:cNvSpPr/>
            <p:nvPr/>
          </p:nvSpPr>
          <p:spPr>
            <a:xfrm>
              <a:off x="6953543" y="4293214"/>
              <a:ext cx="1866929" cy="107957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1600" b="1" dirty="0" smtClean="0">
                  <a:solidFill>
                    <a:srgbClr val="3D89F9"/>
                  </a:solidFill>
                  <a:latin typeface="Helvetica Neue"/>
                  <a:cs typeface="Helvetica Neue"/>
                </a:rPr>
                <a:t>NM: </a:t>
              </a:r>
              <a:r>
                <a:rPr lang="en-US" sz="16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f</a:t>
              </a:r>
              <a:r>
                <a:rPr lang="en-US" sz="1600" b="1" dirty="0" smtClean="0">
                  <a:solidFill>
                    <a:schemeClr val="tx1"/>
                  </a:solidFill>
                  <a:latin typeface="Helvetica Neue"/>
                  <a:cs typeface="Helvetica Neue"/>
                </a:rPr>
                <a:t>ast local convergence</a:t>
              </a:r>
              <a:endParaRPr lang="en-US" sz="16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649287" y="4293214"/>
              <a:ext cx="1866929" cy="107957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1600" b="1" dirty="0" smtClean="0">
                  <a:solidFill>
                    <a:srgbClr val="3D89F9"/>
                  </a:solidFill>
                  <a:latin typeface="Helvetica Neue"/>
                  <a:cs typeface="Helvetica Neue"/>
                </a:rPr>
                <a:t>PSO: </a:t>
              </a:r>
              <a:r>
                <a:rPr lang="en-US" sz="1600" b="1" dirty="0" smtClean="0">
                  <a:solidFill>
                    <a:schemeClr val="tx1"/>
                  </a:solidFill>
                  <a:latin typeface="Helvetica Neue"/>
                  <a:cs typeface="Helvetica Neue"/>
                </a:rPr>
                <a:t>search </a:t>
              </a:r>
              <a:r>
                <a:rPr lang="en-US" sz="16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space </a:t>
              </a:r>
              <a:r>
                <a:rPr lang="en-US" sz="1600" b="1" dirty="0" smtClean="0">
                  <a:solidFill>
                    <a:schemeClr val="tx1"/>
                  </a:solidFill>
                  <a:latin typeface="Helvetica Neue"/>
                  <a:cs typeface="Helvetica Neue"/>
                </a:rPr>
                <a:t>coverage</a:t>
              </a:r>
              <a:endParaRPr lang="en-US" sz="16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56" name="Straight Connector 55"/>
            <p:cNvCxnSpPr>
              <a:stCxn id="55" idx="3"/>
              <a:endCxn id="30" idx="1"/>
            </p:cNvCxnSpPr>
            <p:nvPr/>
          </p:nvCxnSpPr>
          <p:spPr>
            <a:xfrm>
              <a:off x="6516216" y="4832999"/>
              <a:ext cx="437327" cy="0"/>
            </a:xfrm>
            <a:prstGeom prst="line">
              <a:avLst/>
            </a:prstGeom>
            <a:ln w="76200" cmpd="sng">
              <a:solidFill>
                <a:schemeClr val="tx1"/>
              </a:solidFill>
              <a:headEnd type="none" w="med" len="med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4159550" y="5372784"/>
              <a:ext cx="489737" cy="261331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 flipV="1">
              <a:off x="4159550" y="4005064"/>
              <a:ext cx="489737" cy="28815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ounded Rectangle 58"/>
            <p:cNvSpPr/>
            <p:nvPr/>
          </p:nvSpPr>
          <p:spPr>
            <a:xfrm>
              <a:off x="484771" y="4101722"/>
              <a:ext cx="1602237" cy="55141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0000"/>
                </a:lnSpc>
              </a:pPr>
              <a:r>
                <a:rPr lang="en-US" sz="16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Render </a:t>
              </a:r>
              <a:r>
                <a:rPr lang="en-US" sz="1600" b="1" dirty="0" smtClean="0">
                  <a:solidFill>
                    <a:schemeClr val="tx1"/>
                  </a:solidFill>
                  <a:latin typeface="Helvetica Neue"/>
                  <a:cs typeface="Helvetica Neue"/>
                </a:rPr>
                <a:t>Hypothesis</a:t>
              </a:r>
              <a:endParaRPr lang="en-US" sz="16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60" name="Straight Connector 59"/>
            <p:cNvCxnSpPr>
              <a:stCxn id="59" idx="3"/>
              <a:endCxn id="64" idx="1"/>
            </p:cNvCxnSpPr>
            <p:nvPr/>
          </p:nvCxnSpPr>
          <p:spPr>
            <a:xfrm>
              <a:off x="2087008" y="4377430"/>
              <a:ext cx="310391" cy="0"/>
            </a:xfrm>
            <a:prstGeom prst="line">
              <a:avLst/>
            </a:prstGeom>
            <a:ln w="38100" cmpd="sng">
              <a:solidFill>
                <a:schemeClr val="tx1"/>
              </a:solidFill>
              <a:headEnd type="none" w="med" len="med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64" idx="2"/>
              <a:endCxn id="65" idx="0"/>
            </p:cNvCxnSpPr>
            <p:nvPr/>
          </p:nvCxnSpPr>
          <p:spPr>
            <a:xfrm>
              <a:off x="3198518" y="4653137"/>
              <a:ext cx="0" cy="275851"/>
            </a:xfrm>
            <a:prstGeom prst="line">
              <a:avLst/>
            </a:prstGeom>
            <a:ln w="38100" cmpd="sng">
              <a:solidFill>
                <a:schemeClr val="tx1"/>
              </a:solidFill>
              <a:headEnd type="none" w="med" len="med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65" idx="1"/>
              <a:endCxn id="66" idx="3"/>
            </p:cNvCxnSpPr>
            <p:nvPr/>
          </p:nvCxnSpPr>
          <p:spPr>
            <a:xfrm flipH="1">
              <a:off x="2087579" y="5204696"/>
              <a:ext cx="309821" cy="0"/>
            </a:xfrm>
            <a:prstGeom prst="line">
              <a:avLst/>
            </a:prstGeom>
            <a:ln w="38100" cmpd="sng">
              <a:solidFill>
                <a:schemeClr val="tx1"/>
              </a:solidFill>
              <a:headEnd type="none" w="med" len="med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66" idx="0"/>
              <a:endCxn id="59" idx="2"/>
            </p:cNvCxnSpPr>
            <p:nvPr/>
          </p:nvCxnSpPr>
          <p:spPr>
            <a:xfrm flipH="1" flipV="1">
              <a:off x="1285889" y="4653137"/>
              <a:ext cx="571" cy="275851"/>
            </a:xfrm>
            <a:prstGeom prst="line">
              <a:avLst/>
            </a:prstGeom>
            <a:ln w="38100" cmpd="sng">
              <a:solidFill>
                <a:schemeClr val="tx1"/>
              </a:solidFill>
              <a:headEnd type="none" w="med" len="med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ounded Rectangle 63"/>
            <p:cNvSpPr/>
            <p:nvPr/>
          </p:nvSpPr>
          <p:spPr>
            <a:xfrm>
              <a:off x="2397399" y="4101722"/>
              <a:ext cx="1602237" cy="55141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  <a:latin typeface="Helvetica Neue"/>
                  <a:cs typeface="Helvetica Neue"/>
                </a:rPr>
                <a:t>Evaluate Fit</a:t>
              </a:r>
              <a:endParaRPr lang="en-US" sz="16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2397399" y="4928988"/>
              <a:ext cx="1602237" cy="551415"/>
            </a:xfrm>
            <a:prstGeom prst="roundRect">
              <a:avLst/>
            </a:prstGeom>
            <a:solidFill>
              <a:srgbClr val="3D89F9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0000"/>
                </a:lnSpc>
              </a:pPr>
              <a:r>
                <a:rPr lang="en-US" sz="1600" b="1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Check Termination</a:t>
              </a:r>
              <a:endParaRPr lang="en-US" sz="1600" b="1" dirty="0">
                <a:solidFill>
                  <a:srgbClr val="FFFFFF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485342" y="4928988"/>
              <a:ext cx="1602237" cy="55141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0000"/>
                </a:lnSpc>
              </a:pPr>
              <a:r>
                <a:rPr lang="en-US" sz="1600" b="1" dirty="0" smtClean="0">
                  <a:solidFill>
                    <a:schemeClr val="tx1"/>
                  </a:solidFill>
                  <a:latin typeface="Helvetica Neue"/>
                  <a:cs typeface="Helvetica Neue"/>
                </a:rPr>
                <a:t>Adjust Hypothesis</a:t>
              </a:r>
              <a:endParaRPr lang="en-US" sz="16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323528" y="4005064"/>
              <a:ext cx="3836022" cy="162905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 smtClean="0">
                <a:latin typeface="HelveticaNeue"/>
              </a:endParaRPr>
            </a:p>
          </p:txBody>
        </p:sp>
      </p:grpSp>
      <p:sp>
        <p:nvSpPr>
          <p:cNvPr id="6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07504" y="4923324"/>
            <a:ext cx="360040" cy="282960"/>
          </a:xfrm>
        </p:spPr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16</a:t>
            </a:fld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484772" y="4930322"/>
            <a:ext cx="74294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[1] I.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Oikonomidis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 et al., Efficient model-based 3D tracking of hand articulations using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Kinect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, BMVC ‘11</a:t>
            </a:r>
          </a:p>
        </p:txBody>
      </p:sp>
    </p:spTree>
    <p:extLst>
      <p:ext uri="{BB962C8B-B14F-4D97-AF65-F5344CB8AC3E}">
        <p14:creationId xmlns:p14="http://schemas.microsoft.com/office/powerpoint/2010/main" val="149916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735546"/>
            <a:ext cx="8229600" cy="2999154"/>
          </a:xfrm>
        </p:spPr>
        <p:txBody>
          <a:bodyPr>
            <a:normAutofit/>
          </a:bodyPr>
          <a:lstStyle/>
          <a:p>
            <a:r>
              <a:rPr lang="en-US" sz="1800" dirty="0" smtClean="0"/>
              <a:t>Goal: labeled RGBD images</a:t>
            </a:r>
          </a:p>
          <a:p>
            <a:pPr lvl="1"/>
            <a:r>
              <a:rPr lang="en-US" sz="1600" dirty="0" smtClean="0"/>
              <a:t>{{RGBD</a:t>
            </a:r>
            <a:r>
              <a:rPr lang="en-US" sz="1600" baseline="-25000" dirty="0" smtClean="0"/>
              <a:t>1</a:t>
            </a:r>
            <a:r>
              <a:rPr lang="en-US" sz="1600" dirty="0" smtClean="0"/>
              <a:t>, pose</a:t>
            </a:r>
            <a:r>
              <a:rPr lang="en-US" sz="1600" baseline="-25000" dirty="0" smtClean="0"/>
              <a:t>1</a:t>
            </a:r>
            <a:r>
              <a:rPr lang="en-US" sz="1600" dirty="0"/>
              <a:t>}, {</a:t>
            </a:r>
            <a:r>
              <a:rPr lang="en-US" sz="1600" dirty="0" smtClean="0"/>
              <a:t>RGBD</a:t>
            </a:r>
            <a:r>
              <a:rPr lang="en-US" sz="1600" baseline="-25000" dirty="0" smtClean="0"/>
              <a:t>2</a:t>
            </a:r>
            <a:r>
              <a:rPr lang="en-US" sz="1600" dirty="0" smtClean="0"/>
              <a:t>, pose</a:t>
            </a:r>
            <a:r>
              <a:rPr lang="en-US" sz="1600" baseline="-25000" dirty="0" smtClean="0"/>
              <a:t>2</a:t>
            </a:r>
            <a:r>
              <a:rPr lang="en-US" sz="1600" dirty="0" smtClean="0"/>
              <a:t>}, …}, </a:t>
            </a:r>
            <a:r>
              <a:rPr lang="en-US" sz="1600" dirty="0" err="1" smtClean="0"/>
              <a:t>pose</a:t>
            </a:r>
            <a:r>
              <a:rPr lang="en-US" sz="1600" baseline="-25000" dirty="0" err="1" smtClean="0"/>
              <a:t>i</a:t>
            </a:r>
            <a:r>
              <a:rPr lang="en-US" sz="1600" dirty="0" smtClean="0"/>
              <a:t> </a:t>
            </a:r>
            <a:r>
              <a:rPr lang="en-US" sz="1600" i="1" dirty="0" smtClean="0"/>
              <a:t>in R</a:t>
            </a:r>
            <a:r>
              <a:rPr lang="en-US" sz="1600" i="1" baseline="30000" dirty="0" smtClean="0"/>
              <a:t>42</a:t>
            </a:r>
          </a:p>
          <a:p>
            <a:pPr lvl="1"/>
            <a:r>
              <a:rPr lang="en-US" sz="1600" i="1" dirty="0" smtClean="0"/>
              <a:t>Synthetic data doesn’t capture device noise!</a:t>
            </a:r>
            <a:endParaRPr lang="en-US" sz="1600" dirty="0" smtClean="0"/>
          </a:p>
          <a:p>
            <a:r>
              <a:rPr lang="en-US" sz="1800" dirty="0"/>
              <a:t>Analysis-by-synthesis from </a:t>
            </a:r>
            <a:r>
              <a:rPr lang="en-US" sz="1800" dirty="0" err="1"/>
              <a:t>Oikonomidis</a:t>
            </a:r>
            <a:r>
              <a:rPr lang="en-US" sz="1800" dirty="0"/>
              <a:t> et al.</a:t>
            </a:r>
            <a:r>
              <a:rPr lang="en-US" sz="1800" baseline="30000" dirty="0"/>
              <a:t>[1</a:t>
            </a:r>
            <a:r>
              <a:rPr lang="en-US" sz="1800" baseline="30000" dirty="0" smtClean="0"/>
              <a:t>]</a:t>
            </a:r>
            <a:endParaRPr lang="en-US" sz="1800" baseline="30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creation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6313395" y="117346"/>
            <a:ext cx="2736000" cy="2502765"/>
            <a:chOff x="6311779" y="317633"/>
            <a:chExt cx="2736000" cy="2502765"/>
          </a:xfrm>
        </p:grpSpPr>
        <p:pic>
          <p:nvPicPr>
            <p:cNvPr id="33" name="Picture 32" descr="C:\Users\tompson\Documents\GitRepos\NYU\Research\2013_05_01_Summer\HandPaper\figures\train_data_3_6.png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311779" y="686244"/>
              <a:ext cx="2736000" cy="1815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/>
            <p:cNvSpPr/>
            <p:nvPr/>
          </p:nvSpPr>
          <p:spPr>
            <a:xfrm>
              <a:off x="6311780" y="327656"/>
              <a:ext cx="9135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kern="1200" dirty="0">
                  <a:solidFill>
                    <a:sysClr val="windowText" lastClr="000000"/>
                  </a:solidFill>
                  <a:latin typeface="Helvetica Neue"/>
                </a:rPr>
                <a:t>pose</a:t>
              </a:r>
              <a:r>
                <a:rPr lang="en-US" kern="1200" baseline="-25000" dirty="0">
                  <a:solidFill>
                    <a:sysClr val="windowText" lastClr="000000"/>
                  </a:solidFill>
                  <a:latin typeface="Helvetica Neue"/>
                </a:rPr>
                <a:t>1</a:t>
              </a:r>
              <a:endParaRPr lang="en-US" kern="12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225329" y="327656"/>
              <a:ext cx="90695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kern="1200" dirty="0" smtClean="0">
                  <a:solidFill>
                    <a:sysClr val="windowText" lastClr="000000"/>
                  </a:solidFill>
                  <a:latin typeface="Helvetica Neue"/>
                </a:rPr>
                <a:t>pose</a:t>
              </a:r>
              <a:r>
                <a:rPr lang="en-US" kern="1200" baseline="-25000" dirty="0" smtClean="0">
                  <a:solidFill>
                    <a:sysClr val="windowText" lastClr="000000"/>
                  </a:solidFill>
                  <a:latin typeface="Helvetica Neue"/>
                </a:rPr>
                <a:t>2</a:t>
              </a:r>
              <a:endParaRPr lang="en-US" kern="12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132288" y="317633"/>
              <a:ext cx="91549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kern="1200" dirty="0" smtClean="0">
                  <a:solidFill>
                    <a:sysClr val="windowText" lastClr="000000"/>
                  </a:solidFill>
                  <a:latin typeface="Helvetica Neue"/>
                </a:rPr>
                <a:t>pose</a:t>
              </a:r>
              <a:r>
                <a:rPr lang="en-US" kern="1200" baseline="-25000" dirty="0" smtClean="0">
                  <a:solidFill>
                    <a:sysClr val="windowText" lastClr="000000"/>
                  </a:solidFill>
                  <a:latin typeface="Helvetica Neue"/>
                </a:rPr>
                <a:t>3</a:t>
              </a:r>
              <a:endParaRPr lang="en-US" kern="12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311780" y="2451066"/>
              <a:ext cx="9135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kern="1200" dirty="0" smtClean="0">
                  <a:solidFill>
                    <a:sysClr val="windowText" lastClr="000000"/>
                  </a:solidFill>
                  <a:latin typeface="Helvetica Neue"/>
                </a:rPr>
                <a:t>pose</a:t>
              </a:r>
              <a:r>
                <a:rPr lang="en-US" kern="1200" baseline="-25000" dirty="0" smtClean="0">
                  <a:solidFill>
                    <a:sysClr val="windowText" lastClr="000000"/>
                  </a:solidFill>
                  <a:latin typeface="Helvetica Neue"/>
                </a:rPr>
                <a:t>4</a:t>
              </a:r>
              <a:endParaRPr lang="en-US" kern="12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225329" y="2451066"/>
              <a:ext cx="90695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kern="1200" dirty="0" smtClean="0">
                  <a:solidFill>
                    <a:sysClr val="windowText" lastClr="000000"/>
                  </a:solidFill>
                  <a:latin typeface="Helvetica Neue"/>
                </a:rPr>
                <a:t>pose</a:t>
              </a:r>
              <a:r>
                <a:rPr lang="en-US" kern="1200" baseline="-25000" dirty="0" smtClean="0">
                  <a:solidFill>
                    <a:sysClr val="windowText" lastClr="000000"/>
                  </a:solidFill>
                  <a:latin typeface="Helvetica Neue"/>
                </a:rPr>
                <a:t>5</a:t>
              </a:r>
              <a:endParaRPr lang="en-US" kern="12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8132288" y="2441043"/>
              <a:ext cx="91549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kern="1200" dirty="0" smtClean="0">
                  <a:solidFill>
                    <a:sysClr val="windowText" lastClr="000000"/>
                  </a:solidFill>
                  <a:latin typeface="Helvetica Neue"/>
                </a:rPr>
                <a:t>pose</a:t>
              </a:r>
              <a:r>
                <a:rPr lang="en-US" kern="1200" baseline="-25000" dirty="0">
                  <a:solidFill>
                    <a:sysClr val="windowText" lastClr="000000"/>
                  </a:solidFill>
                  <a:latin typeface="Helvetica Neue"/>
                </a:rPr>
                <a:t>6</a:t>
              </a:r>
              <a:endParaRPr lang="en-US" kern="120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20808" y="2932867"/>
            <a:ext cx="8097644" cy="1439204"/>
            <a:chOff x="323528" y="4005064"/>
            <a:chExt cx="8496944" cy="1629051"/>
          </a:xfrm>
        </p:grpSpPr>
        <p:sp>
          <p:nvSpPr>
            <p:cNvPr id="30" name="Rectangle 29"/>
            <p:cNvSpPr/>
            <p:nvPr/>
          </p:nvSpPr>
          <p:spPr>
            <a:xfrm>
              <a:off x="6953543" y="4293214"/>
              <a:ext cx="1866929" cy="107957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1600" b="1" dirty="0" smtClean="0">
                  <a:solidFill>
                    <a:srgbClr val="3D89F9"/>
                  </a:solidFill>
                  <a:latin typeface="Helvetica Neue"/>
                  <a:cs typeface="Helvetica Neue"/>
                </a:rPr>
                <a:t>NM: </a:t>
              </a:r>
              <a:r>
                <a:rPr lang="en-US" sz="16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f</a:t>
              </a:r>
              <a:r>
                <a:rPr lang="en-US" sz="1600" b="1" dirty="0" smtClean="0">
                  <a:solidFill>
                    <a:schemeClr val="tx1"/>
                  </a:solidFill>
                  <a:latin typeface="Helvetica Neue"/>
                  <a:cs typeface="Helvetica Neue"/>
                </a:rPr>
                <a:t>ast local convergence</a:t>
              </a:r>
              <a:endParaRPr lang="en-US" sz="16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649287" y="4293214"/>
              <a:ext cx="1866929" cy="107957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1600" b="1" dirty="0" smtClean="0">
                  <a:solidFill>
                    <a:srgbClr val="3D89F9"/>
                  </a:solidFill>
                  <a:latin typeface="Helvetica Neue"/>
                  <a:cs typeface="Helvetica Neue"/>
                </a:rPr>
                <a:t>PSO: </a:t>
              </a:r>
              <a:r>
                <a:rPr lang="en-US" sz="1600" b="1" dirty="0" smtClean="0">
                  <a:solidFill>
                    <a:schemeClr val="tx1"/>
                  </a:solidFill>
                  <a:latin typeface="Helvetica Neue"/>
                  <a:cs typeface="Helvetica Neue"/>
                </a:rPr>
                <a:t>search </a:t>
              </a:r>
              <a:r>
                <a:rPr lang="en-US" sz="16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space </a:t>
              </a:r>
              <a:r>
                <a:rPr lang="en-US" sz="1600" b="1" dirty="0" smtClean="0">
                  <a:solidFill>
                    <a:schemeClr val="tx1"/>
                  </a:solidFill>
                  <a:latin typeface="Helvetica Neue"/>
                  <a:cs typeface="Helvetica Neue"/>
                </a:rPr>
                <a:t>coverage</a:t>
              </a:r>
              <a:endParaRPr lang="en-US" sz="16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56" name="Straight Connector 55"/>
            <p:cNvCxnSpPr>
              <a:stCxn id="55" idx="3"/>
              <a:endCxn id="30" idx="1"/>
            </p:cNvCxnSpPr>
            <p:nvPr/>
          </p:nvCxnSpPr>
          <p:spPr>
            <a:xfrm>
              <a:off x="6516216" y="4832999"/>
              <a:ext cx="437327" cy="0"/>
            </a:xfrm>
            <a:prstGeom prst="line">
              <a:avLst/>
            </a:prstGeom>
            <a:ln w="76200" cmpd="sng">
              <a:solidFill>
                <a:schemeClr val="tx1"/>
              </a:solidFill>
              <a:headEnd type="none" w="med" len="med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4159550" y="5372784"/>
              <a:ext cx="489737" cy="261331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 flipV="1">
              <a:off x="4159550" y="4005064"/>
              <a:ext cx="489737" cy="28815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ounded Rectangle 58"/>
            <p:cNvSpPr/>
            <p:nvPr/>
          </p:nvSpPr>
          <p:spPr>
            <a:xfrm>
              <a:off x="484771" y="4101722"/>
              <a:ext cx="1602237" cy="55141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0000"/>
                </a:lnSpc>
              </a:pPr>
              <a:r>
                <a:rPr lang="en-US" sz="16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Render </a:t>
              </a:r>
              <a:r>
                <a:rPr lang="en-US" sz="1600" b="1" dirty="0" smtClean="0">
                  <a:solidFill>
                    <a:schemeClr val="tx1"/>
                  </a:solidFill>
                  <a:latin typeface="Helvetica Neue"/>
                  <a:cs typeface="Helvetica Neue"/>
                </a:rPr>
                <a:t>Hypothesis</a:t>
              </a:r>
              <a:endParaRPr lang="en-US" sz="16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60" name="Straight Connector 59"/>
            <p:cNvCxnSpPr>
              <a:stCxn id="59" idx="3"/>
              <a:endCxn id="64" idx="1"/>
            </p:cNvCxnSpPr>
            <p:nvPr/>
          </p:nvCxnSpPr>
          <p:spPr>
            <a:xfrm>
              <a:off x="2087008" y="4377430"/>
              <a:ext cx="310391" cy="0"/>
            </a:xfrm>
            <a:prstGeom prst="line">
              <a:avLst/>
            </a:prstGeom>
            <a:ln w="38100" cmpd="sng">
              <a:solidFill>
                <a:schemeClr val="tx1"/>
              </a:solidFill>
              <a:headEnd type="none" w="med" len="med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64" idx="2"/>
              <a:endCxn id="65" idx="0"/>
            </p:cNvCxnSpPr>
            <p:nvPr/>
          </p:nvCxnSpPr>
          <p:spPr>
            <a:xfrm>
              <a:off x="3198518" y="4653137"/>
              <a:ext cx="0" cy="275851"/>
            </a:xfrm>
            <a:prstGeom prst="line">
              <a:avLst/>
            </a:prstGeom>
            <a:ln w="38100" cmpd="sng">
              <a:solidFill>
                <a:schemeClr val="tx1"/>
              </a:solidFill>
              <a:headEnd type="none" w="med" len="med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65" idx="1"/>
              <a:endCxn id="66" idx="3"/>
            </p:cNvCxnSpPr>
            <p:nvPr/>
          </p:nvCxnSpPr>
          <p:spPr>
            <a:xfrm flipH="1">
              <a:off x="2087579" y="5204696"/>
              <a:ext cx="309821" cy="0"/>
            </a:xfrm>
            <a:prstGeom prst="line">
              <a:avLst/>
            </a:prstGeom>
            <a:ln w="38100" cmpd="sng">
              <a:solidFill>
                <a:schemeClr val="tx1"/>
              </a:solidFill>
              <a:headEnd type="none" w="med" len="med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66" idx="0"/>
              <a:endCxn id="59" idx="2"/>
            </p:cNvCxnSpPr>
            <p:nvPr/>
          </p:nvCxnSpPr>
          <p:spPr>
            <a:xfrm flipH="1" flipV="1">
              <a:off x="1285889" y="4653137"/>
              <a:ext cx="571" cy="275851"/>
            </a:xfrm>
            <a:prstGeom prst="line">
              <a:avLst/>
            </a:prstGeom>
            <a:ln w="38100" cmpd="sng">
              <a:solidFill>
                <a:schemeClr val="tx1"/>
              </a:solidFill>
              <a:headEnd type="none" w="med" len="med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ounded Rectangle 63"/>
            <p:cNvSpPr/>
            <p:nvPr/>
          </p:nvSpPr>
          <p:spPr>
            <a:xfrm>
              <a:off x="2397399" y="4101722"/>
              <a:ext cx="1602237" cy="55141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  <a:latin typeface="Helvetica Neue"/>
                  <a:cs typeface="Helvetica Neue"/>
                </a:rPr>
                <a:t>Evaluate Fit</a:t>
              </a:r>
              <a:endParaRPr lang="en-US" sz="16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2397399" y="4928988"/>
              <a:ext cx="1602237" cy="55141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0000"/>
                </a:lnSpc>
              </a:pPr>
              <a:r>
                <a:rPr lang="en-US" sz="1600" b="1" dirty="0" smtClean="0">
                  <a:solidFill>
                    <a:schemeClr val="tx1"/>
                  </a:solidFill>
                  <a:latin typeface="Helvetica Neue"/>
                  <a:cs typeface="Helvetica Neue"/>
                </a:rPr>
                <a:t>Check Termination</a:t>
              </a:r>
              <a:endParaRPr lang="en-US" sz="16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485342" y="4928988"/>
              <a:ext cx="1602237" cy="551415"/>
            </a:xfrm>
            <a:prstGeom prst="roundRect">
              <a:avLst/>
            </a:prstGeom>
            <a:solidFill>
              <a:srgbClr val="3D89F9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0000"/>
                </a:lnSpc>
              </a:pPr>
              <a:r>
                <a:rPr lang="en-US" sz="1600" b="1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Adjust Hypothesis</a:t>
              </a:r>
              <a:endParaRPr lang="en-US" sz="1600" b="1" dirty="0">
                <a:solidFill>
                  <a:srgbClr val="FFFFFF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323528" y="4005064"/>
              <a:ext cx="3836022" cy="162905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 smtClean="0">
                <a:latin typeface="HelveticaNeue"/>
              </a:endParaRPr>
            </a:p>
          </p:txBody>
        </p:sp>
      </p:grpSp>
      <p:sp>
        <p:nvSpPr>
          <p:cNvPr id="6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07504" y="4923324"/>
            <a:ext cx="360040" cy="282960"/>
          </a:xfrm>
        </p:spPr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17</a:t>
            </a:fld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484772" y="4930322"/>
            <a:ext cx="74294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[1] I.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Oikonomidis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 et al., Efficient model-based 3D tracking of hand articulations using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Kinect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, BMVC ‘11</a:t>
            </a:r>
          </a:p>
        </p:txBody>
      </p:sp>
    </p:spTree>
    <p:extLst>
      <p:ext uri="{BB962C8B-B14F-4D97-AF65-F5344CB8AC3E}">
        <p14:creationId xmlns:p14="http://schemas.microsoft.com/office/powerpoint/2010/main" val="426330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735546"/>
            <a:ext cx="8229600" cy="2999154"/>
          </a:xfrm>
        </p:spPr>
        <p:txBody>
          <a:bodyPr>
            <a:normAutofit/>
          </a:bodyPr>
          <a:lstStyle/>
          <a:p>
            <a:r>
              <a:rPr lang="en-US" sz="1800" dirty="0" smtClean="0"/>
              <a:t>Goal: labeled RGBD images</a:t>
            </a:r>
          </a:p>
          <a:p>
            <a:pPr lvl="1"/>
            <a:r>
              <a:rPr lang="en-US" sz="1600" dirty="0" smtClean="0"/>
              <a:t>{{RGBD</a:t>
            </a:r>
            <a:r>
              <a:rPr lang="en-US" sz="1600" baseline="-25000" dirty="0" smtClean="0"/>
              <a:t>1</a:t>
            </a:r>
            <a:r>
              <a:rPr lang="en-US" sz="1600" dirty="0" smtClean="0"/>
              <a:t>, pose</a:t>
            </a:r>
            <a:r>
              <a:rPr lang="en-US" sz="1600" baseline="-25000" dirty="0" smtClean="0"/>
              <a:t>1</a:t>
            </a:r>
            <a:r>
              <a:rPr lang="en-US" sz="1600" dirty="0"/>
              <a:t>}, {</a:t>
            </a:r>
            <a:r>
              <a:rPr lang="en-US" sz="1600" dirty="0" smtClean="0"/>
              <a:t>RGBD</a:t>
            </a:r>
            <a:r>
              <a:rPr lang="en-US" sz="1600" baseline="-25000" dirty="0" smtClean="0"/>
              <a:t>2</a:t>
            </a:r>
            <a:r>
              <a:rPr lang="en-US" sz="1600" dirty="0" smtClean="0"/>
              <a:t>, pose</a:t>
            </a:r>
            <a:r>
              <a:rPr lang="en-US" sz="1600" baseline="-25000" dirty="0" smtClean="0"/>
              <a:t>2</a:t>
            </a:r>
            <a:r>
              <a:rPr lang="en-US" sz="1600" dirty="0" smtClean="0"/>
              <a:t>}, …}, </a:t>
            </a:r>
            <a:r>
              <a:rPr lang="en-US" sz="1600" dirty="0" err="1" smtClean="0"/>
              <a:t>pose</a:t>
            </a:r>
            <a:r>
              <a:rPr lang="en-US" sz="1600" baseline="-25000" dirty="0" err="1" smtClean="0"/>
              <a:t>i</a:t>
            </a:r>
            <a:r>
              <a:rPr lang="en-US" sz="1600" dirty="0" smtClean="0"/>
              <a:t> </a:t>
            </a:r>
            <a:r>
              <a:rPr lang="en-US" sz="1600" i="1" dirty="0" smtClean="0"/>
              <a:t>in R</a:t>
            </a:r>
            <a:r>
              <a:rPr lang="en-US" sz="1600" i="1" baseline="30000" dirty="0" smtClean="0"/>
              <a:t>42</a:t>
            </a:r>
          </a:p>
          <a:p>
            <a:pPr lvl="1"/>
            <a:r>
              <a:rPr lang="en-US" sz="1600" i="1" dirty="0" smtClean="0"/>
              <a:t>Synthetic data doesn’t capture device noise!</a:t>
            </a:r>
            <a:endParaRPr lang="en-US" sz="1600" dirty="0" smtClean="0"/>
          </a:p>
          <a:p>
            <a:r>
              <a:rPr lang="en-US" sz="1800" dirty="0"/>
              <a:t>Analysis-by-synthesis from </a:t>
            </a:r>
            <a:r>
              <a:rPr lang="en-US" sz="1800" dirty="0" err="1"/>
              <a:t>Oikonomidis</a:t>
            </a:r>
            <a:r>
              <a:rPr lang="en-US" sz="1800" dirty="0"/>
              <a:t> et al.</a:t>
            </a:r>
            <a:r>
              <a:rPr lang="en-US" sz="1800" baseline="30000" dirty="0"/>
              <a:t>[1</a:t>
            </a:r>
            <a:r>
              <a:rPr lang="en-US" sz="1800" baseline="30000" dirty="0" smtClean="0"/>
              <a:t>]</a:t>
            </a:r>
            <a:endParaRPr lang="en-US" sz="1800" baseline="30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creation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6313395" y="117346"/>
            <a:ext cx="2736000" cy="2502765"/>
            <a:chOff x="6311779" y="317633"/>
            <a:chExt cx="2736000" cy="2502765"/>
          </a:xfrm>
        </p:grpSpPr>
        <p:pic>
          <p:nvPicPr>
            <p:cNvPr id="33" name="Picture 32" descr="C:\Users\tompson\Documents\GitRepos\NYU\Research\2013_05_01_Summer\HandPaper\figures\train_data_3_6.png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311779" y="686244"/>
              <a:ext cx="2736000" cy="1815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/>
            <p:cNvSpPr/>
            <p:nvPr/>
          </p:nvSpPr>
          <p:spPr>
            <a:xfrm>
              <a:off x="6311780" y="327656"/>
              <a:ext cx="9135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kern="1200" dirty="0">
                  <a:solidFill>
                    <a:sysClr val="windowText" lastClr="000000"/>
                  </a:solidFill>
                  <a:latin typeface="Helvetica Neue"/>
                </a:rPr>
                <a:t>pose</a:t>
              </a:r>
              <a:r>
                <a:rPr lang="en-US" kern="1200" baseline="-25000" dirty="0">
                  <a:solidFill>
                    <a:sysClr val="windowText" lastClr="000000"/>
                  </a:solidFill>
                  <a:latin typeface="Helvetica Neue"/>
                </a:rPr>
                <a:t>1</a:t>
              </a:r>
              <a:endParaRPr lang="en-US" kern="12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225329" y="327656"/>
              <a:ext cx="90695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kern="1200" dirty="0" smtClean="0">
                  <a:solidFill>
                    <a:sysClr val="windowText" lastClr="000000"/>
                  </a:solidFill>
                  <a:latin typeface="Helvetica Neue"/>
                </a:rPr>
                <a:t>pose</a:t>
              </a:r>
              <a:r>
                <a:rPr lang="en-US" kern="1200" baseline="-25000" dirty="0" smtClean="0">
                  <a:solidFill>
                    <a:sysClr val="windowText" lastClr="000000"/>
                  </a:solidFill>
                  <a:latin typeface="Helvetica Neue"/>
                </a:rPr>
                <a:t>2</a:t>
              </a:r>
              <a:endParaRPr lang="en-US" kern="12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132288" y="317633"/>
              <a:ext cx="91549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kern="1200" dirty="0" smtClean="0">
                  <a:solidFill>
                    <a:sysClr val="windowText" lastClr="000000"/>
                  </a:solidFill>
                  <a:latin typeface="Helvetica Neue"/>
                </a:rPr>
                <a:t>pose</a:t>
              </a:r>
              <a:r>
                <a:rPr lang="en-US" kern="1200" baseline="-25000" dirty="0" smtClean="0">
                  <a:solidFill>
                    <a:sysClr val="windowText" lastClr="000000"/>
                  </a:solidFill>
                  <a:latin typeface="Helvetica Neue"/>
                </a:rPr>
                <a:t>3</a:t>
              </a:r>
              <a:endParaRPr lang="en-US" kern="12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311780" y="2451066"/>
              <a:ext cx="9135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kern="1200" dirty="0" smtClean="0">
                  <a:solidFill>
                    <a:sysClr val="windowText" lastClr="000000"/>
                  </a:solidFill>
                  <a:latin typeface="Helvetica Neue"/>
                </a:rPr>
                <a:t>pose</a:t>
              </a:r>
              <a:r>
                <a:rPr lang="en-US" kern="1200" baseline="-25000" dirty="0" smtClean="0">
                  <a:solidFill>
                    <a:sysClr val="windowText" lastClr="000000"/>
                  </a:solidFill>
                  <a:latin typeface="Helvetica Neue"/>
                </a:rPr>
                <a:t>4</a:t>
              </a:r>
              <a:endParaRPr lang="en-US" kern="12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225329" y="2451066"/>
              <a:ext cx="90695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kern="1200" dirty="0" smtClean="0">
                  <a:solidFill>
                    <a:sysClr val="windowText" lastClr="000000"/>
                  </a:solidFill>
                  <a:latin typeface="Helvetica Neue"/>
                </a:rPr>
                <a:t>pose</a:t>
              </a:r>
              <a:r>
                <a:rPr lang="en-US" kern="1200" baseline="-25000" dirty="0" smtClean="0">
                  <a:solidFill>
                    <a:sysClr val="windowText" lastClr="000000"/>
                  </a:solidFill>
                  <a:latin typeface="Helvetica Neue"/>
                </a:rPr>
                <a:t>5</a:t>
              </a:r>
              <a:endParaRPr lang="en-US" kern="12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8132288" y="2441043"/>
              <a:ext cx="91549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kern="1200" dirty="0" smtClean="0">
                  <a:solidFill>
                    <a:sysClr val="windowText" lastClr="000000"/>
                  </a:solidFill>
                  <a:latin typeface="Helvetica Neue"/>
                </a:rPr>
                <a:t>pose</a:t>
              </a:r>
              <a:r>
                <a:rPr lang="en-US" kern="1200" baseline="-25000" dirty="0">
                  <a:solidFill>
                    <a:sysClr val="windowText" lastClr="000000"/>
                  </a:solidFill>
                  <a:latin typeface="Helvetica Neue"/>
                </a:rPr>
                <a:t>6</a:t>
              </a:r>
              <a:endParaRPr lang="en-US" kern="120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20808" y="2932867"/>
            <a:ext cx="8097644" cy="1439204"/>
            <a:chOff x="323528" y="4005064"/>
            <a:chExt cx="8496944" cy="1629051"/>
          </a:xfrm>
        </p:grpSpPr>
        <p:sp>
          <p:nvSpPr>
            <p:cNvPr id="30" name="Rectangle 29"/>
            <p:cNvSpPr/>
            <p:nvPr/>
          </p:nvSpPr>
          <p:spPr>
            <a:xfrm>
              <a:off x="6953543" y="4293214"/>
              <a:ext cx="1866929" cy="107957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1600" b="1" dirty="0" smtClean="0">
                  <a:solidFill>
                    <a:srgbClr val="3D89F9"/>
                  </a:solidFill>
                  <a:latin typeface="Helvetica Neue"/>
                  <a:cs typeface="Helvetica Neue"/>
                </a:rPr>
                <a:t>NM: </a:t>
              </a:r>
              <a:r>
                <a:rPr lang="en-US" sz="16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f</a:t>
              </a:r>
              <a:r>
                <a:rPr lang="en-US" sz="1600" b="1" dirty="0" smtClean="0">
                  <a:solidFill>
                    <a:schemeClr val="tx1"/>
                  </a:solidFill>
                  <a:latin typeface="Helvetica Neue"/>
                  <a:cs typeface="Helvetica Neue"/>
                </a:rPr>
                <a:t>ast local convergence</a:t>
              </a:r>
              <a:endParaRPr lang="en-US" sz="16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649287" y="4293214"/>
              <a:ext cx="1866929" cy="1079570"/>
            </a:xfrm>
            <a:prstGeom prst="rect">
              <a:avLst/>
            </a:prstGeom>
            <a:solidFill>
              <a:srgbClr val="3D89F9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1600" b="1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PSO: search </a:t>
              </a:r>
              <a:r>
                <a:rPr lang="en-US" sz="1600" b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space </a:t>
              </a:r>
              <a:r>
                <a:rPr lang="en-US" sz="1600" b="1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coverage</a:t>
              </a:r>
              <a:endParaRPr lang="en-US" sz="1600" b="1" dirty="0">
                <a:solidFill>
                  <a:srgbClr val="FFFFFF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56" name="Straight Connector 55"/>
            <p:cNvCxnSpPr>
              <a:stCxn id="55" idx="3"/>
              <a:endCxn id="30" idx="1"/>
            </p:cNvCxnSpPr>
            <p:nvPr/>
          </p:nvCxnSpPr>
          <p:spPr>
            <a:xfrm>
              <a:off x="6516216" y="4832999"/>
              <a:ext cx="437327" cy="0"/>
            </a:xfrm>
            <a:prstGeom prst="line">
              <a:avLst/>
            </a:prstGeom>
            <a:ln w="76200" cmpd="sng">
              <a:solidFill>
                <a:schemeClr val="tx1"/>
              </a:solidFill>
              <a:headEnd type="none" w="med" len="med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4159550" y="5372784"/>
              <a:ext cx="489737" cy="261331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 flipV="1">
              <a:off x="4159550" y="4005064"/>
              <a:ext cx="489737" cy="28815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ounded Rectangle 58"/>
            <p:cNvSpPr/>
            <p:nvPr/>
          </p:nvSpPr>
          <p:spPr>
            <a:xfrm>
              <a:off x="484771" y="4101722"/>
              <a:ext cx="1602237" cy="55141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0000"/>
                </a:lnSpc>
              </a:pPr>
              <a:r>
                <a:rPr lang="en-US" sz="16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Render </a:t>
              </a:r>
              <a:r>
                <a:rPr lang="en-US" sz="1600" b="1" dirty="0" smtClean="0">
                  <a:solidFill>
                    <a:schemeClr val="tx1"/>
                  </a:solidFill>
                  <a:latin typeface="Helvetica Neue"/>
                  <a:cs typeface="Helvetica Neue"/>
                </a:rPr>
                <a:t>Hypothesis</a:t>
              </a:r>
              <a:endParaRPr lang="en-US" sz="16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60" name="Straight Connector 59"/>
            <p:cNvCxnSpPr>
              <a:stCxn id="59" idx="3"/>
              <a:endCxn id="64" idx="1"/>
            </p:cNvCxnSpPr>
            <p:nvPr/>
          </p:nvCxnSpPr>
          <p:spPr>
            <a:xfrm>
              <a:off x="2087008" y="4377430"/>
              <a:ext cx="310391" cy="0"/>
            </a:xfrm>
            <a:prstGeom prst="line">
              <a:avLst/>
            </a:prstGeom>
            <a:ln w="38100" cmpd="sng">
              <a:solidFill>
                <a:schemeClr val="tx1"/>
              </a:solidFill>
              <a:headEnd type="none" w="med" len="med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64" idx="2"/>
              <a:endCxn id="65" idx="0"/>
            </p:cNvCxnSpPr>
            <p:nvPr/>
          </p:nvCxnSpPr>
          <p:spPr>
            <a:xfrm>
              <a:off x="3198518" y="4653137"/>
              <a:ext cx="0" cy="275851"/>
            </a:xfrm>
            <a:prstGeom prst="line">
              <a:avLst/>
            </a:prstGeom>
            <a:ln w="38100" cmpd="sng">
              <a:solidFill>
                <a:schemeClr val="tx1"/>
              </a:solidFill>
              <a:headEnd type="none" w="med" len="med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65" idx="1"/>
              <a:endCxn id="66" idx="3"/>
            </p:cNvCxnSpPr>
            <p:nvPr/>
          </p:nvCxnSpPr>
          <p:spPr>
            <a:xfrm flipH="1">
              <a:off x="2087579" y="5204696"/>
              <a:ext cx="309821" cy="0"/>
            </a:xfrm>
            <a:prstGeom prst="line">
              <a:avLst/>
            </a:prstGeom>
            <a:ln w="38100" cmpd="sng">
              <a:solidFill>
                <a:schemeClr val="tx1"/>
              </a:solidFill>
              <a:headEnd type="none" w="med" len="med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66" idx="0"/>
              <a:endCxn id="59" idx="2"/>
            </p:cNvCxnSpPr>
            <p:nvPr/>
          </p:nvCxnSpPr>
          <p:spPr>
            <a:xfrm flipH="1" flipV="1">
              <a:off x="1285889" y="4653137"/>
              <a:ext cx="571" cy="275851"/>
            </a:xfrm>
            <a:prstGeom prst="line">
              <a:avLst/>
            </a:prstGeom>
            <a:ln w="38100" cmpd="sng">
              <a:solidFill>
                <a:schemeClr val="tx1"/>
              </a:solidFill>
              <a:headEnd type="none" w="med" len="med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ounded Rectangle 63"/>
            <p:cNvSpPr/>
            <p:nvPr/>
          </p:nvSpPr>
          <p:spPr>
            <a:xfrm>
              <a:off x="2397399" y="4101722"/>
              <a:ext cx="1602237" cy="55141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  <a:latin typeface="Helvetica Neue"/>
                  <a:cs typeface="Helvetica Neue"/>
                </a:rPr>
                <a:t>Evaluate Fit</a:t>
              </a:r>
              <a:endParaRPr lang="en-US" sz="16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2397399" y="4928988"/>
              <a:ext cx="1602237" cy="55141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0000"/>
                </a:lnSpc>
              </a:pPr>
              <a:r>
                <a:rPr lang="en-US" sz="1600" b="1" dirty="0" smtClean="0">
                  <a:solidFill>
                    <a:schemeClr val="tx1"/>
                  </a:solidFill>
                  <a:latin typeface="Helvetica Neue"/>
                  <a:cs typeface="Helvetica Neue"/>
                </a:rPr>
                <a:t>Check Termination</a:t>
              </a:r>
              <a:endParaRPr lang="en-US" sz="16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485342" y="4928988"/>
              <a:ext cx="1602237" cy="55141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0000"/>
                </a:lnSpc>
              </a:pPr>
              <a:r>
                <a:rPr lang="en-US" sz="1600" b="1" dirty="0" smtClean="0">
                  <a:solidFill>
                    <a:schemeClr val="tx1"/>
                  </a:solidFill>
                  <a:latin typeface="Helvetica Neue"/>
                  <a:cs typeface="Helvetica Neue"/>
                </a:rPr>
                <a:t>Adjust Hypothesis</a:t>
              </a:r>
              <a:endParaRPr lang="en-US" sz="16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323528" y="4005064"/>
              <a:ext cx="3836022" cy="162905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 smtClean="0">
                <a:latin typeface="HelveticaNeue"/>
              </a:endParaRPr>
            </a:p>
          </p:txBody>
        </p:sp>
      </p:grpSp>
      <p:sp>
        <p:nvSpPr>
          <p:cNvPr id="6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07504" y="4923324"/>
            <a:ext cx="360040" cy="282960"/>
          </a:xfrm>
        </p:spPr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18</a:t>
            </a:fld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484772" y="4930322"/>
            <a:ext cx="74294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[1] I.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Oikonomidis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 et al., Efficient model-based 3D tracking of hand articulations using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Kinect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, BMVC ‘11</a:t>
            </a:r>
          </a:p>
        </p:txBody>
      </p:sp>
    </p:spTree>
    <p:extLst>
      <p:ext uri="{BB962C8B-B14F-4D97-AF65-F5344CB8AC3E}">
        <p14:creationId xmlns:p14="http://schemas.microsoft.com/office/powerpoint/2010/main" val="70610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735546"/>
            <a:ext cx="8229600" cy="2999154"/>
          </a:xfrm>
        </p:spPr>
        <p:txBody>
          <a:bodyPr>
            <a:normAutofit/>
          </a:bodyPr>
          <a:lstStyle/>
          <a:p>
            <a:r>
              <a:rPr lang="en-US" sz="1800" dirty="0" smtClean="0"/>
              <a:t>Goal: labeled RGBD images</a:t>
            </a:r>
          </a:p>
          <a:p>
            <a:pPr lvl="1"/>
            <a:r>
              <a:rPr lang="en-US" sz="1600" dirty="0" smtClean="0"/>
              <a:t>{{RGBD</a:t>
            </a:r>
            <a:r>
              <a:rPr lang="en-US" sz="1600" baseline="-25000" dirty="0" smtClean="0"/>
              <a:t>1</a:t>
            </a:r>
            <a:r>
              <a:rPr lang="en-US" sz="1600" dirty="0" smtClean="0"/>
              <a:t>, pose</a:t>
            </a:r>
            <a:r>
              <a:rPr lang="en-US" sz="1600" baseline="-25000" dirty="0" smtClean="0"/>
              <a:t>1</a:t>
            </a:r>
            <a:r>
              <a:rPr lang="en-US" sz="1600" dirty="0"/>
              <a:t>}, {</a:t>
            </a:r>
            <a:r>
              <a:rPr lang="en-US" sz="1600" dirty="0" smtClean="0"/>
              <a:t>RGBD</a:t>
            </a:r>
            <a:r>
              <a:rPr lang="en-US" sz="1600" baseline="-25000" dirty="0" smtClean="0"/>
              <a:t>2</a:t>
            </a:r>
            <a:r>
              <a:rPr lang="en-US" sz="1600" dirty="0" smtClean="0"/>
              <a:t>, pose</a:t>
            </a:r>
            <a:r>
              <a:rPr lang="en-US" sz="1600" baseline="-25000" dirty="0" smtClean="0"/>
              <a:t>2</a:t>
            </a:r>
            <a:r>
              <a:rPr lang="en-US" sz="1600" dirty="0" smtClean="0"/>
              <a:t>}, …}, </a:t>
            </a:r>
            <a:r>
              <a:rPr lang="en-US" sz="1600" dirty="0" err="1" smtClean="0"/>
              <a:t>pose</a:t>
            </a:r>
            <a:r>
              <a:rPr lang="en-US" sz="1600" baseline="-25000" dirty="0" err="1" smtClean="0"/>
              <a:t>i</a:t>
            </a:r>
            <a:r>
              <a:rPr lang="en-US" sz="1600" dirty="0" smtClean="0"/>
              <a:t> </a:t>
            </a:r>
            <a:r>
              <a:rPr lang="en-US" sz="1600" i="1" dirty="0" smtClean="0"/>
              <a:t>in R</a:t>
            </a:r>
            <a:r>
              <a:rPr lang="en-US" sz="1600" i="1" baseline="30000" dirty="0" smtClean="0"/>
              <a:t>42</a:t>
            </a:r>
          </a:p>
          <a:p>
            <a:pPr lvl="1"/>
            <a:r>
              <a:rPr lang="en-US" sz="1600" i="1" dirty="0" smtClean="0"/>
              <a:t>Synthetic data doesn’t capture device noise!</a:t>
            </a:r>
            <a:endParaRPr lang="en-US" sz="1600" dirty="0" smtClean="0"/>
          </a:p>
          <a:p>
            <a:r>
              <a:rPr lang="en-US" sz="1800" dirty="0"/>
              <a:t>Analysis-by-synthesis from </a:t>
            </a:r>
            <a:r>
              <a:rPr lang="en-US" sz="1800" dirty="0" err="1"/>
              <a:t>Oikonomidis</a:t>
            </a:r>
            <a:r>
              <a:rPr lang="en-US" sz="1800" dirty="0"/>
              <a:t> et al.</a:t>
            </a:r>
            <a:r>
              <a:rPr lang="en-US" sz="1800" baseline="30000" dirty="0"/>
              <a:t>[1</a:t>
            </a:r>
            <a:r>
              <a:rPr lang="en-US" sz="1800" baseline="30000" dirty="0" smtClean="0"/>
              <a:t>]</a:t>
            </a:r>
            <a:endParaRPr lang="en-US" sz="1800" baseline="30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creation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6313395" y="117346"/>
            <a:ext cx="2736000" cy="2502765"/>
            <a:chOff x="6311779" y="317633"/>
            <a:chExt cx="2736000" cy="2502765"/>
          </a:xfrm>
        </p:grpSpPr>
        <p:pic>
          <p:nvPicPr>
            <p:cNvPr id="33" name="Picture 32" descr="C:\Users\tompson\Documents\GitRepos\NYU\Research\2013_05_01_Summer\HandPaper\figures\train_data_3_6.png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311779" y="686244"/>
              <a:ext cx="2736000" cy="1815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/>
            <p:cNvSpPr/>
            <p:nvPr/>
          </p:nvSpPr>
          <p:spPr>
            <a:xfrm>
              <a:off x="6311780" y="327656"/>
              <a:ext cx="9135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kern="1200" dirty="0">
                  <a:solidFill>
                    <a:sysClr val="windowText" lastClr="000000"/>
                  </a:solidFill>
                  <a:latin typeface="Helvetica Neue"/>
                </a:rPr>
                <a:t>pose</a:t>
              </a:r>
              <a:r>
                <a:rPr lang="en-US" kern="1200" baseline="-25000" dirty="0">
                  <a:solidFill>
                    <a:sysClr val="windowText" lastClr="000000"/>
                  </a:solidFill>
                  <a:latin typeface="Helvetica Neue"/>
                </a:rPr>
                <a:t>1</a:t>
              </a:r>
              <a:endParaRPr lang="en-US" kern="12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225329" y="327656"/>
              <a:ext cx="90695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kern="1200" dirty="0" smtClean="0">
                  <a:solidFill>
                    <a:sysClr val="windowText" lastClr="000000"/>
                  </a:solidFill>
                  <a:latin typeface="Helvetica Neue"/>
                </a:rPr>
                <a:t>pose</a:t>
              </a:r>
              <a:r>
                <a:rPr lang="en-US" kern="1200" baseline="-25000" dirty="0" smtClean="0">
                  <a:solidFill>
                    <a:sysClr val="windowText" lastClr="000000"/>
                  </a:solidFill>
                  <a:latin typeface="Helvetica Neue"/>
                </a:rPr>
                <a:t>2</a:t>
              </a:r>
              <a:endParaRPr lang="en-US" kern="12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132288" y="317633"/>
              <a:ext cx="91549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kern="1200" dirty="0" smtClean="0">
                  <a:solidFill>
                    <a:sysClr val="windowText" lastClr="000000"/>
                  </a:solidFill>
                  <a:latin typeface="Helvetica Neue"/>
                </a:rPr>
                <a:t>pose</a:t>
              </a:r>
              <a:r>
                <a:rPr lang="en-US" kern="1200" baseline="-25000" dirty="0" smtClean="0">
                  <a:solidFill>
                    <a:sysClr val="windowText" lastClr="000000"/>
                  </a:solidFill>
                  <a:latin typeface="Helvetica Neue"/>
                </a:rPr>
                <a:t>3</a:t>
              </a:r>
              <a:endParaRPr lang="en-US" kern="12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311780" y="2451066"/>
              <a:ext cx="9135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kern="1200" dirty="0" smtClean="0">
                  <a:solidFill>
                    <a:sysClr val="windowText" lastClr="000000"/>
                  </a:solidFill>
                  <a:latin typeface="Helvetica Neue"/>
                </a:rPr>
                <a:t>pose</a:t>
              </a:r>
              <a:r>
                <a:rPr lang="en-US" kern="1200" baseline="-25000" dirty="0" smtClean="0">
                  <a:solidFill>
                    <a:sysClr val="windowText" lastClr="000000"/>
                  </a:solidFill>
                  <a:latin typeface="Helvetica Neue"/>
                </a:rPr>
                <a:t>4</a:t>
              </a:r>
              <a:endParaRPr lang="en-US" kern="12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225329" y="2451066"/>
              <a:ext cx="90695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kern="1200" dirty="0" smtClean="0">
                  <a:solidFill>
                    <a:sysClr val="windowText" lastClr="000000"/>
                  </a:solidFill>
                  <a:latin typeface="Helvetica Neue"/>
                </a:rPr>
                <a:t>pose</a:t>
              </a:r>
              <a:r>
                <a:rPr lang="en-US" kern="1200" baseline="-25000" dirty="0" smtClean="0">
                  <a:solidFill>
                    <a:sysClr val="windowText" lastClr="000000"/>
                  </a:solidFill>
                  <a:latin typeface="Helvetica Neue"/>
                </a:rPr>
                <a:t>5</a:t>
              </a:r>
              <a:endParaRPr lang="en-US" kern="12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8132288" y="2441043"/>
              <a:ext cx="91549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kern="1200" dirty="0" smtClean="0">
                  <a:solidFill>
                    <a:sysClr val="windowText" lastClr="000000"/>
                  </a:solidFill>
                  <a:latin typeface="Helvetica Neue"/>
                </a:rPr>
                <a:t>pose</a:t>
              </a:r>
              <a:r>
                <a:rPr lang="en-US" kern="1200" baseline="-25000" dirty="0">
                  <a:solidFill>
                    <a:sysClr val="windowText" lastClr="000000"/>
                  </a:solidFill>
                  <a:latin typeface="Helvetica Neue"/>
                </a:rPr>
                <a:t>6</a:t>
              </a:r>
              <a:endParaRPr lang="en-US" kern="120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20808" y="2932867"/>
            <a:ext cx="8097644" cy="1439204"/>
            <a:chOff x="323528" y="4005064"/>
            <a:chExt cx="8496944" cy="1629051"/>
          </a:xfrm>
        </p:grpSpPr>
        <p:sp>
          <p:nvSpPr>
            <p:cNvPr id="30" name="Rectangle 29"/>
            <p:cNvSpPr/>
            <p:nvPr/>
          </p:nvSpPr>
          <p:spPr>
            <a:xfrm>
              <a:off x="6953543" y="4293214"/>
              <a:ext cx="1866929" cy="1079570"/>
            </a:xfrm>
            <a:prstGeom prst="rect">
              <a:avLst/>
            </a:prstGeom>
            <a:solidFill>
              <a:srgbClr val="3D89F9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1600" b="1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NM: </a:t>
              </a:r>
              <a:r>
                <a:rPr lang="en-US" sz="1600" b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f</a:t>
              </a:r>
              <a:r>
                <a:rPr lang="en-US" sz="1600" b="1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ast local convergence</a:t>
              </a:r>
              <a:endParaRPr lang="en-US" sz="1600" b="1" dirty="0">
                <a:solidFill>
                  <a:srgbClr val="FFFFFF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649287" y="4293214"/>
              <a:ext cx="1866929" cy="107957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1600" b="1" dirty="0" smtClean="0">
                  <a:solidFill>
                    <a:srgbClr val="3D89F9"/>
                  </a:solidFill>
                  <a:latin typeface="Helvetica Neue"/>
                  <a:cs typeface="Helvetica Neue"/>
                </a:rPr>
                <a:t>PSO: </a:t>
              </a:r>
              <a:r>
                <a:rPr lang="en-US" sz="1600" b="1" dirty="0" smtClean="0">
                  <a:solidFill>
                    <a:schemeClr val="tx1"/>
                  </a:solidFill>
                  <a:latin typeface="Helvetica Neue"/>
                  <a:cs typeface="Helvetica Neue"/>
                </a:rPr>
                <a:t>search </a:t>
              </a:r>
              <a:r>
                <a:rPr lang="en-US" sz="16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space </a:t>
              </a:r>
              <a:r>
                <a:rPr lang="en-US" sz="1600" b="1" dirty="0" smtClean="0">
                  <a:solidFill>
                    <a:schemeClr val="tx1"/>
                  </a:solidFill>
                  <a:latin typeface="Helvetica Neue"/>
                  <a:cs typeface="Helvetica Neue"/>
                </a:rPr>
                <a:t>coverage</a:t>
              </a:r>
              <a:endParaRPr lang="en-US" sz="16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56" name="Straight Connector 55"/>
            <p:cNvCxnSpPr>
              <a:stCxn id="55" idx="3"/>
              <a:endCxn id="30" idx="1"/>
            </p:cNvCxnSpPr>
            <p:nvPr/>
          </p:nvCxnSpPr>
          <p:spPr>
            <a:xfrm>
              <a:off x="6516216" y="4832999"/>
              <a:ext cx="437327" cy="0"/>
            </a:xfrm>
            <a:prstGeom prst="line">
              <a:avLst/>
            </a:prstGeom>
            <a:ln w="76200" cmpd="sng">
              <a:solidFill>
                <a:schemeClr val="tx1"/>
              </a:solidFill>
              <a:headEnd type="none" w="med" len="med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4159550" y="5372784"/>
              <a:ext cx="489737" cy="261331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 flipV="1">
              <a:off x="4159550" y="4005064"/>
              <a:ext cx="489737" cy="28815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ounded Rectangle 58"/>
            <p:cNvSpPr/>
            <p:nvPr/>
          </p:nvSpPr>
          <p:spPr>
            <a:xfrm>
              <a:off x="484771" y="4101722"/>
              <a:ext cx="1602237" cy="55141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0000"/>
                </a:lnSpc>
              </a:pPr>
              <a:r>
                <a:rPr lang="en-US" sz="16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Render </a:t>
              </a:r>
              <a:r>
                <a:rPr lang="en-US" sz="1600" b="1" dirty="0" smtClean="0">
                  <a:solidFill>
                    <a:schemeClr val="tx1"/>
                  </a:solidFill>
                  <a:latin typeface="Helvetica Neue"/>
                  <a:cs typeface="Helvetica Neue"/>
                </a:rPr>
                <a:t>Hypothesis</a:t>
              </a:r>
              <a:endParaRPr lang="en-US" sz="16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60" name="Straight Connector 59"/>
            <p:cNvCxnSpPr>
              <a:stCxn id="59" idx="3"/>
              <a:endCxn id="64" idx="1"/>
            </p:cNvCxnSpPr>
            <p:nvPr/>
          </p:nvCxnSpPr>
          <p:spPr>
            <a:xfrm>
              <a:off x="2087008" y="4377430"/>
              <a:ext cx="310391" cy="0"/>
            </a:xfrm>
            <a:prstGeom prst="line">
              <a:avLst/>
            </a:prstGeom>
            <a:ln w="38100" cmpd="sng">
              <a:solidFill>
                <a:schemeClr val="tx1"/>
              </a:solidFill>
              <a:headEnd type="none" w="med" len="med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64" idx="2"/>
              <a:endCxn id="65" idx="0"/>
            </p:cNvCxnSpPr>
            <p:nvPr/>
          </p:nvCxnSpPr>
          <p:spPr>
            <a:xfrm>
              <a:off x="3198518" y="4653137"/>
              <a:ext cx="0" cy="275851"/>
            </a:xfrm>
            <a:prstGeom prst="line">
              <a:avLst/>
            </a:prstGeom>
            <a:ln w="38100" cmpd="sng">
              <a:solidFill>
                <a:schemeClr val="tx1"/>
              </a:solidFill>
              <a:headEnd type="none" w="med" len="med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65" idx="1"/>
              <a:endCxn id="66" idx="3"/>
            </p:cNvCxnSpPr>
            <p:nvPr/>
          </p:nvCxnSpPr>
          <p:spPr>
            <a:xfrm flipH="1">
              <a:off x="2087579" y="5204696"/>
              <a:ext cx="309821" cy="0"/>
            </a:xfrm>
            <a:prstGeom prst="line">
              <a:avLst/>
            </a:prstGeom>
            <a:ln w="38100" cmpd="sng">
              <a:solidFill>
                <a:schemeClr val="tx1"/>
              </a:solidFill>
              <a:headEnd type="none" w="med" len="med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66" idx="0"/>
              <a:endCxn id="59" idx="2"/>
            </p:cNvCxnSpPr>
            <p:nvPr/>
          </p:nvCxnSpPr>
          <p:spPr>
            <a:xfrm flipH="1" flipV="1">
              <a:off x="1285889" y="4653137"/>
              <a:ext cx="571" cy="275851"/>
            </a:xfrm>
            <a:prstGeom prst="line">
              <a:avLst/>
            </a:prstGeom>
            <a:ln w="38100" cmpd="sng">
              <a:solidFill>
                <a:schemeClr val="tx1"/>
              </a:solidFill>
              <a:headEnd type="none" w="med" len="med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ounded Rectangle 63"/>
            <p:cNvSpPr/>
            <p:nvPr/>
          </p:nvSpPr>
          <p:spPr>
            <a:xfrm>
              <a:off x="2397399" y="4101722"/>
              <a:ext cx="1602237" cy="55141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  <a:latin typeface="Helvetica Neue"/>
                  <a:cs typeface="Helvetica Neue"/>
                </a:rPr>
                <a:t>Evaluate Fit</a:t>
              </a:r>
              <a:endParaRPr lang="en-US" sz="16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2397399" y="4928988"/>
              <a:ext cx="1602237" cy="55141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0000"/>
                </a:lnSpc>
              </a:pPr>
              <a:r>
                <a:rPr lang="en-US" sz="1600" b="1" dirty="0" smtClean="0">
                  <a:solidFill>
                    <a:schemeClr val="tx1"/>
                  </a:solidFill>
                  <a:latin typeface="Helvetica Neue"/>
                  <a:cs typeface="Helvetica Neue"/>
                </a:rPr>
                <a:t>Check Termination</a:t>
              </a:r>
              <a:endParaRPr lang="en-US" sz="16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485342" y="4928988"/>
              <a:ext cx="1602237" cy="55141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0000"/>
                </a:lnSpc>
              </a:pPr>
              <a:r>
                <a:rPr lang="en-US" sz="1600" b="1" dirty="0" smtClean="0">
                  <a:solidFill>
                    <a:schemeClr val="tx1"/>
                  </a:solidFill>
                  <a:latin typeface="Helvetica Neue"/>
                  <a:cs typeface="Helvetica Neue"/>
                </a:rPr>
                <a:t>Adjust Hypothesis</a:t>
              </a:r>
              <a:endParaRPr lang="en-US" sz="16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323528" y="4005064"/>
              <a:ext cx="3836022" cy="162905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 smtClean="0">
                <a:latin typeface="HelveticaNeue"/>
              </a:endParaRPr>
            </a:p>
          </p:txBody>
        </p:sp>
      </p:grpSp>
      <p:sp>
        <p:nvSpPr>
          <p:cNvPr id="6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07504" y="4923324"/>
            <a:ext cx="360040" cy="282960"/>
          </a:xfrm>
        </p:spPr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19</a:t>
            </a:fld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484772" y="4930322"/>
            <a:ext cx="74294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[1] I.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Oikonomidis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 et al., Efficient model-based 3D tracking of hand articulations using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Kinect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, BMVC ‘11</a:t>
            </a:r>
          </a:p>
        </p:txBody>
      </p:sp>
    </p:spTree>
    <p:extLst>
      <p:ext uri="{BB962C8B-B14F-4D97-AF65-F5344CB8AC3E}">
        <p14:creationId xmlns:p14="http://schemas.microsoft.com/office/powerpoint/2010/main" val="70610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34549" y="1515156"/>
            <a:ext cx="3170352" cy="236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735546"/>
            <a:ext cx="4762872" cy="4050450"/>
          </a:xfrm>
        </p:spPr>
        <p:txBody>
          <a:bodyPr>
            <a:noAutofit/>
          </a:bodyPr>
          <a:lstStyle/>
          <a:p>
            <a:r>
              <a:rPr lang="en-US" sz="1800" dirty="0" smtClean="0"/>
              <a:t>Target: low-cost </a:t>
            </a:r>
            <a:r>
              <a:rPr lang="en-US" sz="1800" dirty="0" err="1" smtClean="0"/>
              <a:t>markerless</a:t>
            </a:r>
            <a:r>
              <a:rPr lang="en-US" sz="1800" dirty="0" smtClean="0"/>
              <a:t> </a:t>
            </a:r>
            <a:r>
              <a:rPr lang="en-US" sz="1800" dirty="0" err="1" smtClean="0"/>
              <a:t>mocap</a:t>
            </a:r>
            <a:endParaRPr lang="en-US" sz="1800" dirty="0" smtClean="0"/>
          </a:p>
          <a:p>
            <a:pPr lvl="1"/>
            <a:r>
              <a:rPr lang="en-US" sz="1600" dirty="0" smtClean="0"/>
              <a:t>Full articulated pose with high </a:t>
            </a:r>
            <a:r>
              <a:rPr lang="en-US" sz="1600" dirty="0" err="1" smtClean="0"/>
              <a:t>DoF</a:t>
            </a:r>
            <a:endParaRPr lang="en-US" sz="1600" dirty="0" smtClean="0"/>
          </a:p>
          <a:p>
            <a:pPr lvl="1"/>
            <a:r>
              <a:rPr lang="en-US" sz="1600" dirty="0" smtClean="0"/>
              <a:t>Real-time with low latency</a:t>
            </a:r>
          </a:p>
          <a:p>
            <a:endParaRPr lang="en-US" sz="500" dirty="0" smtClean="0"/>
          </a:p>
          <a:p>
            <a:r>
              <a:rPr lang="en-US" sz="1800" dirty="0" smtClean="0"/>
              <a:t>Challenges</a:t>
            </a:r>
          </a:p>
          <a:p>
            <a:pPr lvl="1"/>
            <a:r>
              <a:rPr lang="en-US" sz="1600" dirty="0"/>
              <a:t>Many </a:t>
            </a:r>
            <a:r>
              <a:rPr lang="en-US" sz="1600" dirty="0" err="1"/>
              <a:t>DoF</a:t>
            </a:r>
            <a:r>
              <a:rPr lang="en-US" sz="1600" dirty="0"/>
              <a:t> contribute to model deformation</a:t>
            </a:r>
          </a:p>
          <a:p>
            <a:pPr lvl="1"/>
            <a:r>
              <a:rPr lang="en-US" sz="1600" dirty="0" smtClean="0"/>
              <a:t>Constrained unknown parameter space</a:t>
            </a:r>
          </a:p>
          <a:p>
            <a:pPr lvl="1"/>
            <a:r>
              <a:rPr lang="en-US" sz="1600" dirty="0" smtClean="0"/>
              <a:t>Self-similar parts</a:t>
            </a:r>
          </a:p>
          <a:p>
            <a:pPr lvl="1"/>
            <a:r>
              <a:rPr lang="en-US" sz="1600" dirty="0" smtClean="0"/>
              <a:t>Self occlusion</a:t>
            </a:r>
          </a:p>
          <a:p>
            <a:pPr lvl="1"/>
            <a:r>
              <a:rPr lang="en-US" sz="1600" dirty="0" smtClean="0"/>
              <a:t>Device noise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 </a:t>
            </a:r>
            <a:r>
              <a:rPr lang="en-US" dirty="0"/>
              <a:t>Pose </a:t>
            </a:r>
            <a:r>
              <a:rPr lang="en-US" dirty="0" smtClean="0"/>
              <a:t>Inference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34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4622" y="1516250"/>
            <a:ext cx="4437856" cy="3328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735546"/>
            <a:ext cx="8229600" cy="4158462"/>
          </a:xfrm>
        </p:spPr>
        <p:txBody>
          <a:bodyPr>
            <a:normAutofit/>
          </a:bodyPr>
          <a:lstStyle/>
          <a:p>
            <a:r>
              <a:rPr lang="en-US" sz="1800" dirty="0" smtClean="0"/>
              <a:t>Training set: 79133 images</a:t>
            </a:r>
            <a:endParaRPr lang="en-US" sz="1800" dirty="0"/>
          </a:p>
          <a:p>
            <a:r>
              <a:rPr lang="en-US" sz="1800" dirty="0" smtClean="0"/>
              <a:t>Processing time: 4 seconds per frame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creation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I</a:t>
            </a:r>
            <a:r>
              <a:rPr lang="en-US" sz="1800" dirty="0" smtClean="0"/>
              <a:t>nfer 2D feature locations</a:t>
            </a:r>
          </a:p>
          <a:p>
            <a:pPr lvl="1"/>
            <a:r>
              <a:rPr lang="en-US" sz="1600" dirty="0" smtClean="0"/>
              <a:t>Fingertips, palm, knuckles, etc.</a:t>
            </a:r>
            <a:endParaRPr lang="en-US" sz="600" dirty="0" smtClean="0"/>
          </a:p>
          <a:p>
            <a:r>
              <a:rPr lang="en-US" sz="1800" dirty="0" smtClean="0"/>
              <a:t>Convolutional network (CN) to perform feature inference </a:t>
            </a:r>
          </a:p>
          <a:p>
            <a:pPr lvl="1"/>
            <a:r>
              <a:rPr lang="en-US" sz="1600" dirty="0" smtClean="0"/>
              <a:t>Efficient arbitrary function learner</a:t>
            </a:r>
          </a:p>
          <a:p>
            <a:pPr lvl="1"/>
            <a:r>
              <a:rPr lang="en-US" sz="1600" dirty="0" smtClean="0"/>
              <a:t>Reasonably fast using modern GPUs</a:t>
            </a:r>
          </a:p>
          <a:p>
            <a:pPr lvl="1"/>
            <a:r>
              <a:rPr lang="en-US" sz="1600" dirty="0" smtClean="0"/>
              <a:t>Self-similar features share learning capacity</a:t>
            </a:r>
          </a:p>
          <a:p>
            <a:pPr marL="457200" lvl="1" indent="0">
              <a:buNone/>
            </a:pPr>
            <a:endParaRPr lang="en-US" sz="16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Detection – </a:t>
            </a:r>
            <a:r>
              <a:rPr lang="en-US" dirty="0"/>
              <a:t>Goal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62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Detection – </a:t>
            </a:r>
            <a:r>
              <a:rPr lang="en-US" dirty="0" err="1" smtClean="0"/>
              <a:t>Heatmaps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b="1" smtClean="0">
                <a:latin typeface="Helvetica Neue"/>
                <a:cs typeface="Helvetica Neue"/>
              </a:rPr>
              <a:pPr algn="r"/>
              <a:t>22</a:t>
            </a:fld>
            <a:endParaRPr lang="en-US" b="1" dirty="0">
              <a:latin typeface="Helvetica Neue"/>
              <a:cs typeface="Helvetica Neue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5999195" y="1020447"/>
            <a:ext cx="2113125" cy="3363309"/>
            <a:chOff x="6804248" y="960399"/>
            <a:chExt cx="2232248" cy="3692737"/>
          </a:xfrm>
        </p:grpSpPr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4248" y="982619"/>
              <a:ext cx="2232248" cy="3670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8" name="Group 47"/>
            <p:cNvGrpSpPr/>
            <p:nvPr/>
          </p:nvGrpSpPr>
          <p:grpSpPr>
            <a:xfrm>
              <a:off x="7053548" y="960399"/>
              <a:ext cx="1905968" cy="2973675"/>
              <a:chOff x="7053548" y="960399"/>
              <a:chExt cx="1905968" cy="2973675"/>
            </a:xfrm>
          </p:grpSpPr>
          <p:sp>
            <p:nvSpPr>
              <p:cNvPr id="49" name="Oval 48"/>
              <p:cNvSpPr/>
              <p:nvPr/>
            </p:nvSpPr>
            <p:spPr>
              <a:xfrm>
                <a:off x="7707460" y="2621877"/>
                <a:ext cx="219318" cy="21932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7086013" y="1876528"/>
                <a:ext cx="219318" cy="21932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7053548" y="1481720"/>
                <a:ext cx="219318" cy="219320"/>
              </a:xfrm>
              <a:prstGeom prst="ellipse">
                <a:avLst/>
              </a:prstGeom>
              <a:solidFill>
                <a:srgbClr val="7BD7D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7499597" y="1086471"/>
                <a:ext cx="219318" cy="21932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7514599" y="1639380"/>
                <a:ext cx="219318" cy="21932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7850448" y="1573138"/>
                <a:ext cx="219318" cy="21932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7896156" y="960399"/>
                <a:ext cx="219318" cy="21932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8247233" y="1174293"/>
                <a:ext cx="219318" cy="21932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8197005" y="1711587"/>
                <a:ext cx="219318" cy="21932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8740198" y="2304364"/>
                <a:ext cx="219318" cy="21932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8585000" y="2692359"/>
                <a:ext cx="219318" cy="21932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8429802" y="3088763"/>
                <a:ext cx="219318" cy="21932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7698754" y="3714754"/>
                <a:ext cx="219318" cy="21932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7336409" y="3602803"/>
                <a:ext cx="219318" cy="21932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68" name="Group 67"/>
          <p:cNvGrpSpPr/>
          <p:nvPr/>
        </p:nvGrpSpPr>
        <p:grpSpPr>
          <a:xfrm>
            <a:off x="629339" y="2718344"/>
            <a:ext cx="4484702" cy="2206739"/>
            <a:chOff x="1907704" y="4090427"/>
            <a:chExt cx="5040560" cy="2805908"/>
          </a:xfrm>
        </p:grpSpPr>
        <p:pic>
          <p:nvPicPr>
            <p:cNvPr id="69" name="Picture 3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0027" y="4612411"/>
              <a:ext cx="1939735" cy="1921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" name="TextBox 69"/>
            <p:cNvSpPr txBox="1"/>
            <p:nvPr/>
          </p:nvSpPr>
          <p:spPr>
            <a:xfrm>
              <a:off x="2168020" y="4099138"/>
              <a:ext cx="1512148" cy="508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Helvetica Neue"/>
                  <a:cs typeface="Helvetica Neue"/>
                </a:rPr>
                <a:t>P</a:t>
              </a:r>
              <a:r>
                <a:rPr lang="en-US" sz="2000" b="1" baseline="-25000" dirty="0" smtClean="0">
                  <a:latin typeface="Helvetica Neue"/>
                  <a:cs typeface="Helvetica Neue"/>
                </a:rPr>
                <a:t>part1</a:t>
              </a:r>
              <a:r>
                <a:rPr lang="en-US" sz="2000" b="1" dirty="0" smtClean="0">
                  <a:latin typeface="Helvetica Neue"/>
                  <a:cs typeface="Helvetica Neue"/>
                </a:rPr>
                <a:t>(x, y)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907704" y="5231091"/>
              <a:ext cx="605874" cy="58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Helvetica Neue"/>
                  <a:cs typeface="Helvetica Neue"/>
                </a:rPr>
                <a:t>y</a:t>
              </a:r>
            </a:p>
          </p:txBody>
        </p:sp>
        <p:pic>
          <p:nvPicPr>
            <p:cNvPr id="72" name="Picture 4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4670" y="4625111"/>
              <a:ext cx="1933594" cy="1909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" name="TextBox 72"/>
            <p:cNvSpPr txBox="1"/>
            <p:nvPr/>
          </p:nvSpPr>
          <p:spPr>
            <a:xfrm>
              <a:off x="3013225" y="6309320"/>
              <a:ext cx="605874" cy="58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Helvetica Neue"/>
                  <a:cs typeface="Helvetica Neue"/>
                </a:rPr>
                <a:t>x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694714" y="5229200"/>
              <a:ext cx="605874" cy="58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Helvetica Neue"/>
                  <a:cs typeface="Helvetica Neue"/>
                </a:rPr>
                <a:t>y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800234" y="6307429"/>
              <a:ext cx="605874" cy="58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Helvetica Neue"/>
                  <a:cs typeface="Helvetica Neue"/>
                </a:rPr>
                <a:t>x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927695" y="4090427"/>
              <a:ext cx="1512148" cy="508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Helvetica Neue"/>
                  <a:cs typeface="Helvetica Neue"/>
                </a:rPr>
                <a:t>P</a:t>
              </a:r>
              <a:r>
                <a:rPr lang="en-US" sz="2000" b="1" baseline="-25000" dirty="0" smtClean="0">
                  <a:latin typeface="Helvetica Neue"/>
                  <a:cs typeface="Helvetica Neue"/>
                </a:rPr>
                <a:t>part2</a:t>
              </a:r>
              <a:r>
                <a:rPr lang="en-US" sz="2000" b="1" dirty="0" smtClean="0">
                  <a:latin typeface="Helvetica Neue"/>
                  <a:cs typeface="Helvetica Neue"/>
                </a:rPr>
                <a:t>(x, y)</a:t>
              </a:r>
            </a:p>
          </p:txBody>
        </p:sp>
      </p:grpSp>
      <p:sp>
        <p:nvSpPr>
          <p:cNvPr id="77" name="Text Placeholder 1"/>
          <p:cNvSpPr txBox="1">
            <a:spLocks/>
          </p:cNvSpPr>
          <p:nvPr/>
        </p:nvSpPr>
        <p:spPr>
          <a:xfrm>
            <a:off x="457200" y="735546"/>
            <a:ext cx="8229600" cy="4050450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0" indent="0" eaLnBrk="1" hangingPunct="1">
              <a:spcAft>
                <a:spcPts val="1200"/>
              </a:spcAft>
              <a:buFontTx/>
              <a:buNone/>
              <a:defRPr sz="2400" b="0" i="0">
                <a:latin typeface="Helvetica Neue"/>
                <a:cs typeface="Helvetica Neue"/>
              </a:defRPr>
            </a:lvl1pPr>
            <a:lvl2pPr marL="457200" indent="0" eaLnBrk="1" hangingPunct="1">
              <a:spcAft>
                <a:spcPts val="600"/>
              </a:spcAft>
              <a:buFontTx/>
              <a:buNone/>
              <a:defRPr sz="2000" i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/>
                <a:cs typeface="Helvetica Neue"/>
              </a:defRPr>
            </a:lvl2pPr>
            <a:lvl3pPr marL="914400" indent="0" eaLnBrk="1" hangingPunct="1">
              <a:spcAft>
                <a:spcPts val="600"/>
              </a:spcAft>
              <a:buFontTx/>
              <a:buNone/>
              <a:defRPr sz="2000" i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/>
                <a:cs typeface="Helvetica Neue"/>
              </a:defRPr>
            </a:lvl3pPr>
            <a:lvl4pPr marL="1371600" indent="0" eaLnBrk="1" hangingPunct="1">
              <a:spcAft>
                <a:spcPts val="600"/>
              </a:spcAft>
              <a:buFontTx/>
              <a:buNone/>
              <a:defRPr sz="1800" i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/>
                <a:cs typeface="Helvetica Neue"/>
              </a:defRPr>
            </a:lvl4pPr>
            <a:lvl5pPr marL="1828800" indent="0" eaLnBrk="1" hangingPunct="1">
              <a:spcAft>
                <a:spcPts val="600"/>
              </a:spcAft>
              <a:buFontTx/>
              <a:buNone/>
              <a:defRPr sz="1600" i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/>
                <a:cs typeface="Helvetica Neue"/>
              </a:defRPr>
            </a:lvl5pPr>
            <a:lvl6pPr marL="2514600" indent="-228600" eaLnBrk="1" hangingPunct="1">
              <a:buChar char="•"/>
              <a:defRPr sz="2000"/>
            </a:lvl6pPr>
            <a:lvl7pPr marL="2971800" indent="-228600" eaLnBrk="1" hangingPunct="1">
              <a:buChar char="•"/>
              <a:defRPr sz="2000"/>
            </a:lvl7pPr>
            <a:lvl8pPr marL="3429000" indent="-228600" eaLnBrk="1" hangingPunct="1">
              <a:buChar char="•"/>
              <a:defRPr sz="2000"/>
            </a:lvl8pPr>
            <a:lvl9pPr marL="3886200" indent="-228600" eaLnBrk="1" hangingPunct="1">
              <a:buChar char="•"/>
              <a:defRPr sz="2000"/>
            </a:lvl9pPr>
          </a:lstStyle>
          <a:p>
            <a:r>
              <a:rPr lang="en-US" sz="1800" dirty="0"/>
              <a:t>CN has difficulty learning (U,V) positions directly</a:t>
            </a:r>
          </a:p>
          <a:p>
            <a:pPr lvl="1"/>
            <a:r>
              <a:rPr lang="en-US" sz="1600" dirty="0"/>
              <a:t>Require learned integration</a:t>
            </a:r>
          </a:p>
          <a:p>
            <a:pPr lvl="1"/>
            <a:r>
              <a:rPr lang="en-US" sz="1600" dirty="0"/>
              <a:t>Possible in theory (</a:t>
            </a:r>
            <a:r>
              <a:rPr lang="en-US" sz="1600" b="1" dirty="0"/>
              <a:t>never works</a:t>
            </a:r>
            <a:r>
              <a:rPr lang="en-US" sz="1600" dirty="0"/>
              <a:t>)</a:t>
            </a:r>
            <a:endParaRPr lang="en-US" sz="600" dirty="0"/>
          </a:p>
          <a:p>
            <a:r>
              <a:rPr lang="en-US" sz="1800" dirty="0"/>
              <a:t>Recast pose-recognition</a:t>
            </a:r>
          </a:p>
          <a:p>
            <a:pPr lvl="1"/>
            <a:r>
              <a:rPr lang="en-US" sz="1600" dirty="0"/>
              <a:t>Learn feature </a:t>
            </a:r>
            <a:r>
              <a:rPr lang="en-US" sz="1600" dirty="0" smtClean="0"/>
              <a:t>distributions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005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84944" y="728978"/>
            <a:ext cx="5566718" cy="4053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795334" y="1628809"/>
            <a:ext cx="1394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Helvetica Neue"/>
                <a:cs typeface="Helvetica Neue"/>
              </a:rPr>
              <a:t>HeatMap1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68948" y="1628809"/>
            <a:ext cx="1399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Helvetica Neue"/>
                <a:cs typeface="Helvetica Neue"/>
              </a:rPr>
              <a:t>HeatMap2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68303" y="1628809"/>
            <a:ext cx="1390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Helvetica Neue"/>
                <a:cs typeface="Helvetica Neue"/>
              </a:rPr>
              <a:t>HeatMap3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58567" y="1628809"/>
            <a:ext cx="1393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Helvetica Neue"/>
                <a:cs typeface="Helvetica Neue"/>
              </a:rPr>
              <a:t>HeatMap4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48640" y="4066960"/>
            <a:ext cx="139935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 smtClean="0">
                <a:latin typeface="Helvetica Neue"/>
                <a:cs typeface="Helvetica Neue"/>
              </a:rPr>
              <a:t>PrimeSense</a:t>
            </a:r>
            <a:endParaRPr lang="en-US" sz="1600" b="1" dirty="0" smtClean="0">
              <a:latin typeface="Helvetica Neue"/>
              <a:cs typeface="Helvetica Neue"/>
            </a:endParaRPr>
          </a:p>
          <a:p>
            <a:pPr algn="ctr"/>
            <a:r>
              <a:rPr lang="en-US" sz="1600" b="1" dirty="0" smtClean="0">
                <a:latin typeface="Helvetica Neue"/>
                <a:cs typeface="Helvetica Neue"/>
              </a:rPr>
              <a:t>Depth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29041" y="4066960"/>
            <a:ext cx="139935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 smtClean="0">
                <a:latin typeface="Helvetica Neue"/>
                <a:cs typeface="Helvetica Neue"/>
              </a:rPr>
              <a:t>ConvNet</a:t>
            </a:r>
            <a:endParaRPr lang="en-US" sz="1600" b="1" dirty="0" smtClean="0">
              <a:latin typeface="Helvetica Neue"/>
              <a:cs typeface="Helvetica Neue"/>
            </a:endParaRPr>
          </a:p>
          <a:p>
            <a:pPr algn="ctr"/>
            <a:r>
              <a:rPr lang="en-US" sz="1600" b="1" dirty="0" smtClean="0">
                <a:latin typeface="Helvetica Neue"/>
                <a:cs typeface="Helvetica Neue"/>
              </a:rPr>
              <a:t>Depth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</a:t>
            </a:r>
            <a:r>
              <a:rPr lang="en-US" dirty="0" err="1" smtClean="0"/>
              <a:t>Heatmaps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66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Inspired by </a:t>
            </a:r>
            <a:r>
              <a:rPr lang="en-US" sz="1800" dirty="0" err="1" smtClean="0"/>
              <a:t>Farabet</a:t>
            </a:r>
            <a:r>
              <a:rPr lang="en-US" sz="1800" dirty="0" smtClean="0"/>
              <a:t> et al. (2013)</a:t>
            </a:r>
          </a:p>
          <a:p>
            <a:pPr lvl="1"/>
            <a:r>
              <a:rPr lang="en-US" sz="1600" dirty="0" smtClean="0"/>
              <a:t>Multi-resolution convolutional banks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Detection Architecture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251520" y="2726840"/>
            <a:ext cx="1857052" cy="619017"/>
          </a:xfrm>
          <a:prstGeom prst="roundRect">
            <a:avLst>
              <a:gd name="adj" fmla="val 0"/>
            </a:avLst>
          </a:prstGeom>
          <a:solidFill>
            <a:srgbClr val="3D89F9"/>
          </a:solidFill>
          <a:ln w="57150" cap="rnd" cmpd="sng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/>
          </a:scene3d>
          <a:sp3d extrusionH="76200" contourW="12700" prstMaterial="matte">
            <a:extrusionClr>
              <a:schemeClr val="tx1"/>
            </a:extrusionClr>
            <a:contourClr>
              <a:schemeClr val="tx1"/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0000"/>
              </a:lnSpc>
              <a:defRPr/>
            </a:pPr>
            <a:r>
              <a:rPr lang="en-US" sz="1600" b="1" dirty="0" smtClean="0">
                <a:solidFill>
                  <a:srgbClr val="FFFFFF"/>
                </a:solidFill>
                <a:latin typeface="Helvetica Neue"/>
                <a:cs typeface="Helvetica Neue"/>
              </a:rPr>
              <a:t>Image Preprocessing</a:t>
            </a:r>
            <a:endParaRPr lang="en-US" sz="1600" b="1" dirty="0">
              <a:solidFill>
                <a:srgbClr val="FFFFFF"/>
              </a:solidFill>
              <a:latin typeface="Helvetica Neue"/>
              <a:cs typeface="Helvetica Neue"/>
            </a:endParaRPr>
          </a:p>
        </p:txBody>
      </p:sp>
      <p:cxnSp>
        <p:nvCxnSpPr>
          <p:cNvPr id="11" name="Straight Arrow Connector 10"/>
          <p:cNvCxnSpPr>
            <a:stCxn id="10" idx="3"/>
          </p:cNvCxnSpPr>
          <p:nvPr/>
        </p:nvCxnSpPr>
        <p:spPr>
          <a:xfrm flipV="1">
            <a:off x="2108572" y="2248209"/>
            <a:ext cx="1031696" cy="78814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3"/>
          </p:cNvCxnSpPr>
          <p:nvPr/>
        </p:nvCxnSpPr>
        <p:spPr>
          <a:xfrm>
            <a:off x="2108572" y="3036349"/>
            <a:ext cx="1031696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2108572" y="3036349"/>
            <a:ext cx="1031696" cy="75940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425102" y="2018390"/>
            <a:ext cx="680363" cy="2718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  <a:defRPr/>
            </a:pPr>
            <a:r>
              <a:rPr lang="en-US" sz="1400" b="1" dirty="0" smtClean="0">
                <a:solidFill>
                  <a:srgbClr val="5B0E8D"/>
                </a:solidFill>
                <a:latin typeface="Helvetica Neue"/>
                <a:cs typeface="Helvetica Neue"/>
              </a:rPr>
              <a:t>96x96</a:t>
            </a:r>
            <a:endParaRPr lang="en-US" sz="1400" b="1" dirty="0">
              <a:solidFill>
                <a:srgbClr val="5B0E8D"/>
              </a:solidFill>
              <a:latin typeface="Helvetica Neue"/>
              <a:cs typeface="Helvetica Neue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416472" y="2714385"/>
            <a:ext cx="697627" cy="2718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  <a:defRPr/>
            </a:pPr>
            <a:r>
              <a:rPr lang="en-US" sz="1400" b="1" dirty="0" smtClean="0">
                <a:solidFill>
                  <a:srgbClr val="5B0E8D"/>
                </a:solidFill>
                <a:latin typeface="Helvetica Neue"/>
                <a:cs typeface="Helvetica Neue"/>
              </a:rPr>
              <a:t>48x48</a:t>
            </a:r>
            <a:endParaRPr lang="en-US" sz="1400" b="1" dirty="0">
              <a:solidFill>
                <a:srgbClr val="5B0E8D"/>
              </a:solidFill>
              <a:latin typeface="Helvetica Neue"/>
              <a:cs typeface="Helvetica Neue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422884" y="3764019"/>
            <a:ext cx="684803" cy="2718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  <a:defRPr/>
            </a:pPr>
            <a:r>
              <a:rPr lang="en-US" sz="1400" b="1" dirty="0" smtClean="0">
                <a:solidFill>
                  <a:srgbClr val="5B0E8D"/>
                </a:solidFill>
                <a:latin typeface="Helvetica Neue"/>
                <a:cs typeface="Helvetica Neue"/>
              </a:rPr>
              <a:t>24x24</a:t>
            </a:r>
            <a:endParaRPr lang="en-US" sz="1400" b="1" dirty="0">
              <a:solidFill>
                <a:srgbClr val="5B0E8D"/>
              </a:solidFill>
              <a:latin typeface="Helvetica Neue"/>
              <a:cs typeface="Helvetica Neu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53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Inspired by </a:t>
            </a:r>
            <a:r>
              <a:rPr lang="en-US" sz="1800" dirty="0" err="1" smtClean="0"/>
              <a:t>Farabet</a:t>
            </a:r>
            <a:r>
              <a:rPr lang="en-US" sz="1800" dirty="0" smtClean="0"/>
              <a:t> et al. (2013)</a:t>
            </a:r>
          </a:p>
          <a:p>
            <a:pPr lvl="1"/>
            <a:r>
              <a:rPr lang="en-US" sz="1600" dirty="0" smtClean="0"/>
              <a:t>Multi-resolution convolutional banks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Detection Architecture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40268" y="1938701"/>
            <a:ext cx="1857052" cy="619017"/>
          </a:xfrm>
          <a:prstGeom prst="roundRect">
            <a:avLst>
              <a:gd name="adj" fmla="val 0"/>
            </a:avLst>
          </a:prstGeom>
          <a:solidFill>
            <a:srgbClr val="3D89F9"/>
          </a:solidFill>
          <a:ln w="57150" cap="rnd" cmpd="sng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/>
          </a:scene3d>
          <a:sp3d extrusionH="76200" contourW="12700" prstMaterial="matte">
            <a:extrusionClr>
              <a:schemeClr val="tx1"/>
            </a:extrusionClr>
            <a:contourClr>
              <a:schemeClr val="tx1"/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0000"/>
              </a:lnSpc>
              <a:defRPr/>
            </a:pPr>
            <a:r>
              <a:rPr lang="en-US" sz="1600" b="1" dirty="0" err="1" smtClean="0">
                <a:solidFill>
                  <a:srgbClr val="FFFFFF"/>
                </a:solidFill>
                <a:latin typeface="Helvetica Neue"/>
                <a:cs typeface="Helvetica Neue"/>
              </a:rPr>
              <a:t>ConvNet</a:t>
            </a:r>
            <a:r>
              <a:rPr lang="en-US" sz="1600" b="1" dirty="0" smtClean="0">
                <a:solidFill>
                  <a:srgbClr val="FFFFFF"/>
                </a:solidFill>
                <a:latin typeface="Helvetica Neue"/>
                <a:cs typeface="Helvetica Neue"/>
              </a:rPr>
              <a:t> Detector 1</a:t>
            </a:r>
            <a:endParaRPr lang="en-US" sz="1600" b="1" dirty="0">
              <a:solidFill>
                <a:srgbClr val="FFFFFF"/>
              </a:solidFill>
              <a:latin typeface="Helvetica Neue"/>
              <a:cs typeface="Helvetica Neue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140268" y="2726840"/>
            <a:ext cx="1857052" cy="619017"/>
          </a:xfrm>
          <a:prstGeom prst="roundRect">
            <a:avLst>
              <a:gd name="adj" fmla="val 0"/>
            </a:avLst>
          </a:prstGeom>
          <a:solidFill>
            <a:srgbClr val="3D89F9"/>
          </a:solidFill>
          <a:ln w="57150" cap="rnd" cmpd="sng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/>
          </a:scene3d>
          <a:sp3d extrusionH="76200" contourW="12700" prstMaterial="matte">
            <a:extrusionClr>
              <a:schemeClr val="tx1"/>
            </a:extrusionClr>
            <a:contourClr>
              <a:schemeClr val="tx1"/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0000"/>
              </a:lnSpc>
              <a:defRPr/>
            </a:pPr>
            <a:r>
              <a:rPr lang="en-US" sz="1600" b="1" dirty="0" err="1" smtClean="0">
                <a:solidFill>
                  <a:srgbClr val="FFFFFF"/>
                </a:solidFill>
                <a:latin typeface="Helvetica Neue"/>
                <a:cs typeface="Helvetica Neue"/>
              </a:rPr>
              <a:t>ConvNet</a:t>
            </a:r>
            <a:r>
              <a:rPr lang="en-US" sz="1600" b="1" dirty="0" smtClean="0">
                <a:solidFill>
                  <a:srgbClr val="FFFFFF"/>
                </a:solidFill>
                <a:latin typeface="Helvetica Neue"/>
                <a:cs typeface="Helvetica Neue"/>
              </a:rPr>
              <a:t> Detector 2</a:t>
            </a:r>
            <a:endParaRPr lang="en-US" sz="1600" b="1" dirty="0">
              <a:solidFill>
                <a:srgbClr val="FFFFFF"/>
              </a:solidFill>
              <a:latin typeface="Helvetica Neue"/>
              <a:cs typeface="Helvetica Neue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140268" y="3486243"/>
            <a:ext cx="1857052" cy="619017"/>
          </a:xfrm>
          <a:prstGeom prst="roundRect">
            <a:avLst>
              <a:gd name="adj" fmla="val 0"/>
            </a:avLst>
          </a:prstGeom>
          <a:solidFill>
            <a:srgbClr val="3D89F9"/>
          </a:solidFill>
          <a:ln w="57150" cap="rnd" cmpd="sng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/>
          </a:scene3d>
          <a:sp3d extrusionH="76200" contourW="12700" prstMaterial="matte">
            <a:extrusionClr>
              <a:schemeClr val="tx1"/>
            </a:extrusionClr>
            <a:contourClr>
              <a:schemeClr val="tx1"/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0000"/>
              </a:lnSpc>
              <a:defRPr/>
            </a:pPr>
            <a:r>
              <a:rPr lang="en-US" sz="1600" b="1" dirty="0" err="1" smtClean="0">
                <a:solidFill>
                  <a:srgbClr val="FFFFFF"/>
                </a:solidFill>
                <a:latin typeface="Helvetica Neue"/>
                <a:cs typeface="Helvetica Neue"/>
              </a:rPr>
              <a:t>ConvNet</a:t>
            </a:r>
            <a:r>
              <a:rPr lang="en-US" sz="1600" b="1" dirty="0" smtClean="0">
                <a:solidFill>
                  <a:srgbClr val="FFFFFF"/>
                </a:solidFill>
                <a:latin typeface="Helvetica Neue"/>
                <a:cs typeface="Helvetica Neue"/>
              </a:rPr>
              <a:t> Detector 3</a:t>
            </a:r>
            <a:endParaRPr lang="en-US" sz="1600" b="1" dirty="0">
              <a:solidFill>
                <a:srgbClr val="FFFFFF"/>
              </a:solidFill>
              <a:latin typeface="Helvetica Neue"/>
              <a:cs typeface="Helvetica Neue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51520" y="2726840"/>
            <a:ext cx="1857052" cy="619017"/>
          </a:xfrm>
          <a:prstGeom prst="roundRect">
            <a:avLst>
              <a:gd name="adj" fmla="val 0"/>
            </a:avLst>
          </a:prstGeom>
          <a:noFill/>
          <a:ln w="57150" cap="rnd" cmpd="sng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/>
          </a:scene3d>
          <a:sp3d extrusionH="76200" contourW="12700" prstMaterial="matte">
            <a:extrusionClr>
              <a:schemeClr val="tx1"/>
            </a:extrusionClr>
            <a:contourClr>
              <a:schemeClr val="tx1"/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0000"/>
              </a:lnSpc>
              <a:defRPr/>
            </a:pPr>
            <a:r>
              <a:rPr lang="en-US" sz="1600" b="1" dirty="0" smtClean="0">
                <a:solidFill>
                  <a:srgbClr val="3D89F9"/>
                </a:solidFill>
                <a:latin typeface="Helvetica Neue"/>
                <a:cs typeface="Helvetica Neue"/>
              </a:rPr>
              <a:t>Image Preprocessing</a:t>
            </a:r>
            <a:endParaRPr lang="en-US" sz="1600" b="1" dirty="0">
              <a:solidFill>
                <a:srgbClr val="3D89F9"/>
              </a:solidFill>
              <a:latin typeface="Helvetica Neue"/>
              <a:cs typeface="Helvetica Neue"/>
            </a:endParaRPr>
          </a:p>
        </p:txBody>
      </p:sp>
      <p:cxnSp>
        <p:nvCxnSpPr>
          <p:cNvPr id="11" name="Straight Arrow Connector 10"/>
          <p:cNvCxnSpPr>
            <a:stCxn id="10" idx="3"/>
            <a:endCxn id="7" idx="1"/>
          </p:cNvCxnSpPr>
          <p:nvPr/>
        </p:nvCxnSpPr>
        <p:spPr>
          <a:xfrm flipV="1">
            <a:off x="2108572" y="2248209"/>
            <a:ext cx="1031696" cy="78814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3"/>
            <a:endCxn id="8" idx="1"/>
          </p:cNvCxnSpPr>
          <p:nvPr/>
        </p:nvCxnSpPr>
        <p:spPr>
          <a:xfrm>
            <a:off x="2108572" y="3036349"/>
            <a:ext cx="1031696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0" idx="3"/>
            <a:endCxn id="9" idx="1"/>
          </p:cNvCxnSpPr>
          <p:nvPr/>
        </p:nvCxnSpPr>
        <p:spPr>
          <a:xfrm>
            <a:off x="2108572" y="3036349"/>
            <a:ext cx="1031696" cy="75940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7" idx="3"/>
          </p:cNvCxnSpPr>
          <p:nvPr/>
        </p:nvCxnSpPr>
        <p:spPr>
          <a:xfrm flipV="1">
            <a:off x="4997320" y="2248207"/>
            <a:ext cx="309508" cy="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8" idx="3"/>
          </p:cNvCxnSpPr>
          <p:nvPr/>
        </p:nvCxnSpPr>
        <p:spPr>
          <a:xfrm flipV="1">
            <a:off x="4997320" y="3036346"/>
            <a:ext cx="309508" cy="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9" idx="3"/>
          </p:cNvCxnSpPr>
          <p:nvPr/>
        </p:nvCxnSpPr>
        <p:spPr>
          <a:xfrm flipV="1">
            <a:off x="4997320" y="3795748"/>
            <a:ext cx="309508" cy="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425103" y="2018390"/>
            <a:ext cx="680363" cy="2718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  <a:defRPr/>
            </a:pPr>
            <a:r>
              <a:rPr lang="en-US" sz="1400" b="1" dirty="0" smtClean="0">
                <a:solidFill>
                  <a:srgbClr val="5B0E8D"/>
                </a:solidFill>
                <a:latin typeface="Helvetica Neue"/>
                <a:cs typeface="Helvetica Neue"/>
              </a:rPr>
              <a:t>96x96</a:t>
            </a:r>
            <a:endParaRPr lang="en-US" sz="1400" b="1" dirty="0">
              <a:solidFill>
                <a:srgbClr val="5B0E8D"/>
              </a:solidFill>
              <a:latin typeface="Helvetica Neue"/>
              <a:cs typeface="Helvetica Neue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416472" y="2714385"/>
            <a:ext cx="697627" cy="2718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  <a:defRPr/>
            </a:pPr>
            <a:r>
              <a:rPr lang="en-US" sz="1400" b="1" dirty="0" smtClean="0">
                <a:solidFill>
                  <a:srgbClr val="5B0E8D"/>
                </a:solidFill>
                <a:latin typeface="Helvetica Neue"/>
                <a:cs typeface="Helvetica Neue"/>
              </a:rPr>
              <a:t>48x48</a:t>
            </a:r>
            <a:endParaRPr lang="en-US" sz="1400" b="1" dirty="0">
              <a:solidFill>
                <a:srgbClr val="5B0E8D"/>
              </a:solidFill>
              <a:latin typeface="Helvetica Neue"/>
              <a:cs typeface="Helvetica Neue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422884" y="3764019"/>
            <a:ext cx="684803" cy="2718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  <a:defRPr/>
            </a:pPr>
            <a:r>
              <a:rPr lang="en-US" sz="1400" b="1" dirty="0" smtClean="0">
                <a:solidFill>
                  <a:srgbClr val="5B0E8D"/>
                </a:solidFill>
                <a:latin typeface="Helvetica Neue"/>
                <a:cs typeface="Helvetica Neue"/>
              </a:rPr>
              <a:t>24x24</a:t>
            </a:r>
            <a:endParaRPr lang="en-US" sz="1400" b="1" dirty="0">
              <a:solidFill>
                <a:srgbClr val="5B0E8D"/>
              </a:solidFill>
              <a:latin typeface="Helvetica Neue"/>
              <a:cs typeface="Helvetica Neu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52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Inspired by </a:t>
            </a:r>
            <a:r>
              <a:rPr lang="en-US" sz="1800" dirty="0" err="1" smtClean="0"/>
              <a:t>Farabet</a:t>
            </a:r>
            <a:r>
              <a:rPr lang="en-US" sz="1800" dirty="0" smtClean="0"/>
              <a:t> et al. (2013)</a:t>
            </a:r>
          </a:p>
          <a:p>
            <a:pPr lvl="1"/>
            <a:r>
              <a:rPr lang="en-US" sz="1600" dirty="0" smtClean="0"/>
              <a:t>Multi-resolution convolutional banks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Detection Architecture</a:t>
            </a:r>
            <a:endParaRPr lang="en-US" dirty="0"/>
          </a:p>
        </p:txBody>
      </p:sp>
      <p:grpSp>
        <p:nvGrpSpPr>
          <p:cNvPr id="60" name="Group 59"/>
          <p:cNvGrpSpPr/>
          <p:nvPr/>
        </p:nvGrpSpPr>
        <p:grpSpPr>
          <a:xfrm>
            <a:off x="251521" y="1938701"/>
            <a:ext cx="8634787" cy="2517262"/>
            <a:chOff x="107504" y="2584934"/>
            <a:chExt cx="8948017" cy="3478101"/>
          </a:xfrm>
        </p:grpSpPr>
        <p:sp>
          <p:nvSpPr>
            <p:cNvPr id="7" name="Rounded Rectangle 6"/>
            <p:cNvSpPr/>
            <p:nvPr/>
          </p:nvSpPr>
          <p:spPr>
            <a:xfrm>
              <a:off x="3101042" y="2584934"/>
              <a:ext cx="1924417" cy="855296"/>
            </a:xfrm>
            <a:prstGeom prst="roundRect">
              <a:avLst>
                <a:gd name="adj" fmla="val 0"/>
              </a:avLst>
            </a:prstGeom>
            <a:noFill/>
            <a:ln w="57150" cap="rnd" cmpd="sng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  <a:sp3d extrusionH="76200" contourW="12700" prstMaterial="matte">
              <a:extrusionClr>
                <a:schemeClr val="tx1"/>
              </a:extrusionClr>
              <a:contourClr>
                <a:schemeClr val="tx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sz="1600" b="1" dirty="0" err="1" smtClean="0">
                  <a:solidFill>
                    <a:srgbClr val="3D89F9"/>
                  </a:solidFill>
                  <a:latin typeface="Helvetica Neue"/>
                  <a:cs typeface="Helvetica Neue"/>
                </a:rPr>
                <a:t>ConvNet</a:t>
              </a:r>
              <a:r>
                <a:rPr lang="en-US" sz="1600" b="1" dirty="0" smtClean="0">
                  <a:solidFill>
                    <a:srgbClr val="3D89F9"/>
                  </a:solidFill>
                  <a:latin typeface="Helvetica Neue"/>
                  <a:cs typeface="Helvetica Neue"/>
                </a:rPr>
                <a:t> Detector 1</a:t>
              </a:r>
              <a:endParaRPr lang="en-US" sz="1600" b="1" dirty="0">
                <a:solidFill>
                  <a:srgbClr val="3D89F9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101042" y="3673907"/>
              <a:ext cx="1924417" cy="855296"/>
            </a:xfrm>
            <a:prstGeom prst="roundRect">
              <a:avLst>
                <a:gd name="adj" fmla="val 0"/>
              </a:avLst>
            </a:prstGeom>
            <a:noFill/>
            <a:ln w="57150" cap="rnd" cmpd="sng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  <a:sp3d extrusionH="76200" contourW="12700" prstMaterial="matte">
              <a:extrusionClr>
                <a:schemeClr val="tx1"/>
              </a:extrusionClr>
              <a:contourClr>
                <a:schemeClr val="tx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sz="1600" b="1" dirty="0" err="1" smtClean="0">
                  <a:solidFill>
                    <a:srgbClr val="3D89F9"/>
                  </a:solidFill>
                  <a:latin typeface="Helvetica Neue"/>
                  <a:cs typeface="Helvetica Neue"/>
                </a:rPr>
                <a:t>ConvNet</a:t>
              </a:r>
              <a:r>
                <a:rPr lang="en-US" sz="1600" b="1" dirty="0" smtClean="0">
                  <a:solidFill>
                    <a:srgbClr val="3D89F9"/>
                  </a:solidFill>
                  <a:latin typeface="Helvetica Neue"/>
                  <a:cs typeface="Helvetica Neue"/>
                </a:rPr>
                <a:t> Detector 2</a:t>
              </a:r>
              <a:endParaRPr lang="en-US" sz="1600" b="1" dirty="0">
                <a:solidFill>
                  <a:srgbClr val="3D89F9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3101042" y="4723174"/>
              <a:ext cx="1924417" cy="855296"/>
            </a:xfrm>
            <a:prstGeom prst="roundRect">
              <a:avLst>
                <a:gd name="adj" fmla="val 0"/>
              </a:avLst>
            </a:prstGeom>
            <a:noFill/>
            <a:ln w="57150" cap="rnd" cmpd="sng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  <a:sp3d extrusionH="76200" contourW="12700" prstMaterial="matte">
              <a:extrusionClr>
                <a:schemeClr val="tx1"/>
              </a:extrusionClr>
              <a:contourClr>
                <a:schemeClr val="tx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sz="1600" b="1" dirty="0" err="1" smtClean="0">
                  <a:solidFill>
                    <a:srgbClr val="3D89F9"/>
                  </a:solidFill>
                  <a:latin typeface="Helvetica Neue"/>
                  <a:cs typeface="Helvetica Neue"/>
                </a:rPr>
                <a:t>ConvNet</a:t>
              </a:r>
              <a:r>
                <a:rPr lang="en-US" sz="1600" b="1" dirty="0" smtClean="0">
                  <a:solidFill>
                    <a:srgbClr val="3D89F9"/>
                  </a:solidFill>
                  <a:latin typeface="Helvetica Neue"/>
                  <a:cs typeface="Helvetica Neue"/>
                </a:rPr>
                <a:t> Detector 3</a:t>
              </a:r>
              <a:endParaRPr lang="en-US" sz="1600" b="1" dirty="0">
                <a:solidFill>
                  <a:srgbClr val="3D89F9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07504" y="3673907"/>
              <a:ext cx="1924417" cy="855296"/>
            </a:xfrm>
            <a:prstGeom prst="roundRect">
              <a:avLst>
                <a:gd name="adj" fmla="val 0"/>
              </a:avLst>
            </a:prstGeom>
            <a:noFill/>
            <a:ln w="57150" cap="rnd" cmpd="sng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  <a:sp3d extrusionH="76200" contourW="12700" prstMaterial="matte">
              <a:extrusionClr>
                <a:schemeClr val="tx1"/>
              </a:extrusionClr>
              <a:contourClr>
                <a:schemeClr val="tx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sz="1600" b="1" dirty="0" smtClean="0">
                  <a:solidFill>
                    <a:srgbClr val="3D89F9"/>
                  </a:solidFill>
                  <a:latin typeface="Helvetica Neue"/>
                  <a:cs typeface="Helvetica Neue"/>
                </a:rPr>
                <a:t>Image Preprocessing</a:t>
              </a:r>
              <a:endParaRPr lang="en-US" sz="1600" b="1" dirty="0">
                <a:solidFill>
                  <a:srgbClr val="3D89F9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1" name="Straight Arrow Connector 10"/>
            <p:cNvCxnSpPr>
              <a:stCxn id="10" idx="3"/>
              <a:endCxn id="7" idx="1"/>
            </p:cNvCxnSpPr>
            <p:nvPr/>
          </p:nvCxnSpPr>
          <p:spPr>
            <a:xfrm flipV="1">
              <a:off x="2031921" y="3012582"/>
              <a:ext cx="1069121" cy="1088973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10" idx="3"/>
              <a:endCxn id="8" idx="1"/>
            </p:cNvCxnSpPr>
            <p:nvPr/>
          </p:nvCxnSpPr>
          <p:spPr>
            <a:xfrm>
              <a:off x="2031921" y="4101555"/>
              <a:ext cx="1069121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10" idx="3"/>
              <a:endCxn id="9" idx="1"/>
            </p:cNvCxnSpPr>
            <p:nvPr/>
          </p:nvCxnSpPr>
          <p:spPr>
            <a:xfrm>
              <a:off x="2031921" y="4101555"/>
              <a:ext cx="1069121" cy="1049267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13"/>
            <p:cNvSpPr/>
            <p:nvPr/>
          </p:nvSpPr>
          <p:spPr>
            <a:xfrm>
              <a:off x="5346195" y="2584935"/>
              <a:ext cx="320736" cy="2993536"/>
            </a:xfrm>
            <a:prstGeom prst="roundRect">
              <a:avLst>
                <a:gd name="adj" fmla="val 0"/>
              </a:avLst>
            </a:prstGeom>
            <a:noFill/>
            <a:ln w="57150" cap="rnd" cmpd="sng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  <a:sp3d extrusionH="76200" contourW="12700" prstMaterial="matte">
              <a:extrusionClr>
                <a:schemeClr val="tx1"/>
              </a:extrusionClr>
              <a:contourClr>
                <a:schemeClr val="tx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>
                <a:solidFill>
                  <a:schemeClr val="tx1"/>
                </a:solidFill>
                <a:latin typeface="HelveticaNeue"/>
                <a:cs typeface="Baskerville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453107" y="2691849"/>
              <a:ext cx="106912" cy="1069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453107" y="2798758"/>
              <a:ext cx="106912" cy="1069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453107" y="2905672"/>
              <a:ext cx="106912" cy="1069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53107" y="3012582"/>
              <a:ext cx="106912" cy="1069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453107" y="3119496"/>
              <a:ext cx="106912" cy="1069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453107" y="3226406"/>
              <a:ext cx="106912" cy="1069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453107" y="3333320"/>
              <a:ext cx="106912" cy="1069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453107" y="3440230"/>
              <a:ext cx="106912" cy="1069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53107" y="3547141"/>
              <a:ext cx="106912" cy="1069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453107" y="3654055"/>
              <a:ext cx="106912" cy="1069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453107" y="3760965"/>
              <a:ext cx="106912" cy="1069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453107" y="4295528"/>
              <a:ext cx="106912" cy="1069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453107" y="4402442"/>
              <a:ext cx="106912" cy="1069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453107" y="4509352"/>
              <a:ext cx="106912" cy="1069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453107" y="4616266"/>
              <a:ext cx="106912" cy="1069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453107" y="4723177"/>
              <a:ext cx="106912" cy="1069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453107" y="4830090"/>
              <a:ext cx="106912" cy="1069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453107" y="4936999"/>
              <a:ext cx="106912" cy="1069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453107" y="5043913"/>
              <a:ext cx="106912" cy="1069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453107" y="5150823"/>
              <a:ext cx="106912" cy="1069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453107" y="5257737"/>
              <a:ext cx="106912" cy="1069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453107" y="5364647"/>
              <a:ext cx="106912" cy="1069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cxnSp>
          <p:nvCxnSpPr>
            <p:cNvPr id="37" name="Straight Arrow Connector 36"/>
            <p:cNvCxnSpPr>
              <a:stCxn id="7" idx="3"/>
            </p:cNvCxnSpPr>
            <p:nvPr/>
          </p:nvCxnSpPr>
          <p:spPr>
            <a:xfrm flipV="1">
              <a:off x="5025459" y="3012579"/>
              <a:ext cx="320736" cy="4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8" idx="3"/>
            </p:cNvCxnSpPr>
            <p:nvPr/>
          </p:nvCxnSpPr>
          <p:spPr>
            <a:xfrm flipV="1">
              <a:off x="5025459" y="4101551"/>
              <a:ext cx="320736" cy="4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9" idx="3"/>
            </p:cNvCxnSpPr>
            <p:nvPr/>
          </p:nvCxnSpPr>
          <p:spPr>
            <a:xfrm flipV="1">
              <a:off x="5025459" y="5150817"/>
              <a:ext cx="320736" cy="4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ounded Rectangle 39"/>
            <p:cNvSpPr/>
            <p:nvPr/>
          </p:nvSpPr>
          <p:spPr>
            <a:xfrm>
              <a:off x="5987667" y="3654053"/>
              <a:ext cx="1924417" cy="855296"/>
            </a:xfrm>
            <a:prstGeom prst="roundRect">
              <a:avLst>
                <a:gd name="adj" fmla="val 0"/>
              </a:avLst>
            </a:prstGeom>
            <a:solidFill>
              <a:srgbClr val="3D89F9"/>
            </a:solidFill>
            <a:ln w="57150" cap="rnd" cmpd="sng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  <a:sp3d extrusionH="76200" contourW="12700" prstMaterial="matte">
              <a:extrusionClr>
                <a:schemeClr val="tx1"/>
              </a:extrusionClr>
              <a:contourClr>
                <a:schemeClr val="tx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sz="1600" b="1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2 stage Neural Network</a:t>
              </a:r>
              <a:endParaRPr lang="en-US" sz="1600" b="1" dirty="0">
                <a:solidFill>
                  <a:srgbClr val="FFFFFF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41" name="Straight Arrow Connector 40"/>
            <p:cNvCxnSpPr>
              <a:stCxn id="14" idx="3"/>
              <a:endCxn id="40" idx="1"/>
            </p:cNvCxnSpPr>
            <p:nvPr/>
          </p:nvCxnSpPr>
          <p:spPr>
            <a:xfrm flipV="1">
              <a:off x="5666931" y="4081703"/>
              <a:ext cx="320736" cy="1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ounded Rectangle 41"/>
            <p:cNvSpPr/>
            <p:nvPr/>
          </p:nvSpPr>
          <p:spPr>
            <a:xfrm>
              <a:off x="8232820" y="2584934"/>
              <a:ext cx="534560" cy="2993536"/>
            </a:xfrm>
            <a:prstGeom prst="roundRect">
              <a:avLst>
                <a:gd name="adj" fmla="val 0"/>
              </a:avLst>
            </a:prstGeom>
            <a:noFill/>
            <a:ln w="57150" cap="rnd" cmpd="sng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  <a:sp3d extrusionH="76200" contourW="12700" prstMaterial="matte">
              <a:extrusionClr>
                <a:schemeClr val="tx1"/>
              </a:extrusionClr>
              <a:contourClr>
                <a:schemeClr val="tx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>
                <a:solidFill>
                  <a:schemeClr val="tx1"/>
                </a:solidFill>
                <a:latin typeface="HelveticaNeue"/>
                <a:cs typeface="Baskerville"/>
              </a:endParaRPr>
            </a:p>
          </p:txBody>
        </p:sp>
        <p:cxnSp>
          <p:nvCxnSpPr>
            <p:cNvPr id="43" name="Straight Arrow Connector 42"/>
            <p:cNvCxnSpPr>
              <a:stCxn id="40" idx="3"/>
              <a:endCxn id="42" idx="1"/>
            </p:cNvCxnSpPr>
            <p:nvPr/>
          </p:nvCxnSpPr>
          <p:spPr>
            <a:xfrm>
              <a:off x="7912084" y="4081701"/>
              <a:ext cx="320736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/>
            <p:cNvSpPr/>
            <p:nvPr/>
          </p:nvSpPr>
          <p:spPr>
            <a:xfrm>
              <a:off x="7942852" y="5651956"/>
              <a:ext cx="1112669" cy="4110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sz="1600" b="1" dirty="0" err="1" smtClean="0">
                  <a:solidFill>
                    <a:srgbClr val="3D89F9"/>
                  </a:solidFill>
                  <a:latin typeface="Helvetica Neue"/>
                  <a:cs typeface="Helvetica Neue"/>
                </a:rPr>
                <a:t>HeatMap</a:t>
              </a:r>
              <a:endParaRPr lang="en-US" sz="1600" b="1" dirty="0">
                <a:solidFill>
                  <a:srgbClr val="3D89F9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359935" y="2695040"/>
              <a:ext cx="705043" cy="3756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sz="1400" b="1" dirty="0" smtClean="0">
                  <a:solidFill>
                    <a:srgbClr val="5B0E8D"/>
                  </a:solidFill>
                  <a:latin typeface="Helvetica Neue"/>
                  <a:cs typeface="Helvetica Neue"/>
                </a:rPr>
                <a:t>96x96</a:t>
              </a:r>
              <a:endParaRPr lang="en-US" sz="1400" b="1" dirty="0">
                <a:solidFill>
                  <a:srgbClr val="5B0E8D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350989" y="3656697"/>
              <a:ext cx="722934" cy="3756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sz="1400" b="1" dirty="0" smtClean="0">
                  <a:solidFill>
                    <a:srgbClr val="5B0E8D"/>
                  </a:solidFill>
                  <a:latin typeface="Helvetica Neue"/>
                  <a:cs typeface="Helvetica Neue"/>
                </a:rPr>
                <a:t>48x48</a:t>
              </a:r>
              <a:endParaRPr lang="en-US" sz="1400" b="1" dirty="0">
                <a:solidFill>
                  <a:srgbClr val="5B0E8D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357634" y="5106976"/>
              <a:ext cx="709644" cy="3756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sz="1400" b="1" dirty="0" smtClean="0">
                  <a:solidFill>
                    <a:srgbClr val="5B0E8D"/>
                  </a:solidFill>
                  <a:latin typeface="Helvetica Neue"/>
                  <a:cs typeface="Helvetica Neue"/>
                </a:rPr>
                <a:t>24x24</a:t>
              </a:r>
              <a:endParaRPr lang="en-US" sz="1400" b="1" dirty="0">
                <a:solidFill>
                  <a:srgbClr val="5B0E8D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>
            <a:xfrm flipH="1">
              <a:off x="5506563" y="3974789"/>
              <a:ext cx="1675" cy="213824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8501603" y="3974789"/>
              <a:ext cx="1675" cy="213824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>
              <a:off x="8339735" y="3547145"/>
              <a:ext cx="320738" cy="3207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339735" y="3119497"/>
              <a:ext cx="320738" cy="3207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8339735" y="2691846"/>
              <a:ext cx="320738" cy="3207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8339735" y="5150826"/>
              <a:ext cx="320738" cy="3207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8339735" y="4723178"/>
              <a:ext cx="320738" cy="3207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339735" y="4295527"/>
              <a:ext cx="320738" cy="3207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52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735546"/>
            <a:ext cx="8507288" cy="2746689"/>
          </a:xfrm>
        </p:spPr>
        <p:txBody>
          <a:bodyPr>
            <a:normAutofit/>
          </a:bodyPr>
          <a:lstStyle/>
          <a:p>
            <a:r>
              <a:rPr lang="en-US" sz="1800" dirty="0" err="1" smtClean="0">
                <a:sym typeface="Wingdings" pitchFamily="2" charset="2"/>
              </a:rPr>
              <a:t>Downsampling</a:t>
            </a:r>
            <a:r>
              <a:rPr lang="en-US" sz="1800" dirty="0" smtClean="0">
                <a:sym typeface="Wingdings" pitchFamily="2" charset="2"/>
              </a:rPr>
              <a:t> (low pass) &amp; local contrast normalization (high pass)</a:t>
            </a:r>
          </a:p>
          <a:p>
            <a:pPr lvl="1"/>
            <a:r>
              <a:rPr lang="en-US" sz="1600" dirty="0" smtClean="0">
                <a:sym typeface="Wingdings" pitchFamily="2" charset="2"/>
              </a:rPr>
              <a:t>3 x banks with band-pass spectral density</a:t>
            </a:r>
          </a:p>
          <a:p>
            <a:r>
              <a:rPr lang="en-US" sz="1800" dirty="0" smtClean="0">
                <a:sym typeface="Wingdings" pitchFamily="2" charset="2"/>
              </a:rPr>
              <a:t>CN convolution filter sizes constant </a:t>
            </a:r>
          </a:p>
          <a:p>
            <a:pPr lvl="1"/>
            <a:r>
              <a:rPr lang="en-US" sz="1600" dirty="0" smtClean="0">
                <a:sym typeface="Wingdings" pitchFamily="2" charset="2"/>
              </a:rPr>
              <a:t>CN bandwidth context is high without the cost of large (expensive) filter kernels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Multi-resolution </a:t>
            </a:r>
            <a:r>
              <a:rPr lang="en-US" dirty="0" err="1" smtClean="0"/>
              <a:t>Convnet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6553" y="2374812"/>
            <a:ext cx="6950895" cy="2362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071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37153" y="638159"/>
            <a:ext cx="5676107" cy="42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Inferred Joint positions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19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sym typeface="Wingdings" pitchFamily="2" charset="2"/>
              </a:rPr>
              <a:t>Convert 2D heat-maps and  3D depth into a 3D skeletal pose  Inverse Kinematics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600" dirty="0" smtClean="0"/>
              <a:t>Fit a 2D Gaussian to the </a:t>
            </a:r>
            <a:r>
              <a:rPr lang="en-US" sz="1600" dirty="0"/>
              <a:t>heat-maps (</a:t>
            </a:r>
            <a:r>
              <a:rPr lang="en-US" sz="1600" dirty="0" err="1" smtClean="0"/>
              <a:t>Levenberg</a:t>
            </a:r>
            <a:r>
              <a:rPr lang="en-US" sz="1600" dirty="0" smtClean="0"/>
              <a:t>-Marquardt)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600" dirty="0" smtClean="0"/>
              <a:t>Sample depth image at the heat-map mean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600" dirty="0"/>
              <a:t>F</a:t>
            </a:r>
            <a:r>
              <a:rPr lang="en-US" sz="1600" dirty="0" smtClean="0"/>
              <a:t>it the model skeleton (least squares) match heat-map locations (resort to 2D when there is no valid depth)</a:t>
            </a:r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Pose Recovery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9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Supervised learning </a:t>
            </a:r>
            <a:r>
              <a:rPr lang="en-US" sz="1800" dirty="0"/>
              <a:t>based approach</a:t>
            </a:r>
          </a:p>
          <a:p>
            <a:pPr lvl="1"/>
            <a:r>
              <a:rPr lang="en-US" sz="1600" dirty="0"/>
              <a:t>Needs labeled dataset + machine learning</a:t>
            </a:r>
          </a:p>
          <a:p>
            <a:pPr lvl="1"/>
            <a:r>
              <a:rPr lang="en-US" sz="1600" dirty="0"/>
              <a:t> Existing datasets had limited pose information for hands</a:t>
            </a:r>
            <a:endParaRPr lang="en-US" sz="1800" dirty="0" smtClean="0"/>
          </a:p>
          <a:p>
            <a:r>
              <a:rPr lang="en-US" sz="1800" dirty="0" smtClean="0"/>
              <a:t>Architecture</a:t>
            </a:r>
          </a:p>
          <a:p>
            <a:endParaRPr lang="en-US" sz="1800" dirty="0" smtClean="0"/>
          </a:p>
          <a:p>
            <a:r>
              <a:rPr lang="en-US" sz="1800" dirty="0" smtClean="0"/>
              <a:t>	</a:t>
            </a:r>
          </a:p>
          <a:p>
            <a:pPr lvl="1"/>
            <a:endParaRPr lang="en-US" sz="1600" dirty="0" smtClean="0"/>
          </a:p>
          <a:p>
            <a:endParaRPr lang="en-US" sz="600" dirty="0" smtClean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/>
            <a:r>
              <a:rPr lang="en-US" dirty="0" smtClean="0"/>
              <a:t>Pipeline overview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259632" y="4015866"/>
            <a:ext cx="2664296" cy="648072"/>
          </a:xfrm>
          <a:prstGeom prst="rect">
            <a:avLst/>
          </a:prstGeom>
          <a:noFill/>
          <a:ln w="571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Helvetica Neue"/>
                <a:cs typeface="Helvetica Neue"/>
              </a:rPr>
              <a:t>OFFLINE DATABASE CREATION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835694" y="2463738"/>
            <a:ext cx="1512170" cy="999111"/>
          </a:xfrm>
          <a:prstGeom prst="rect">
            <a:avLst/>
          </a:prstGeom>
          <a:noFill/>
          <a:ln w="571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Helvetica Neue"/>
                <a:cs typeface="Helvetica Neue"/>
              </a:rPr>
              <a:t>CONVNET JOINT DETECT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1520" y="2463738"/>
            <a:ext cx="1152128" cy="999111"/>
          </a:xfrm>
          <a:prstGeom prst="rect">
            <a:avLst/>
          </a:prstGeom>
          <a:noFill/>
          <a:ln w="571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Helvetica Neue"/>
                <a:cs typeface="Helvetica Neue"/>
              </a:rPr>
              <a:t>RDF 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Helvetica Neue"/>
                <a:cs typeface="Helvetica Neue"/>
              </a:rPr>
              <a:t>HAND DETECT</a:t>
            </a:r>
            <a:endParaRPr lang="en-US" sz="1600" b="1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cxnSp>
        <p:nvCxnSpPr>
          <p:cNvPr id="16" name="Straight Arrow Connector 15"/>
          <p:cNvCxnSpPr>
            <a:stCxn id="15" idx="3"/>
            <a:endCxn id="14" idx="1"/>
          </p:cNvCxnSpPr>
          <p:nvPr/>
        </p:nvCxnSpPr>
        <p:spPr>
          <a:xfrm>
            <a:off x="1403648" y="2963294"/>
            <a:ext cx="432046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4" idx="3"/>
            <a:endCxn id="18" idx="1"/>
          </p:cNvCxnSpPr>
          <p:nvPr/>
        </p:nvCxnSpPr>
        <p:spPr>
          <a:xfrm>
            <a:off x="3347865" y="2963294"/>
            <a:ext cx="47759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825464" y="2463738"/>
            <a:ext cx="1034569" cy="999111"/>
          </a:xfrm>
          <a:prstGeom prst="rect">
            <a:avLst/>
          </a:prstGeom>
          <a:noFill/>
          <a:ln w="571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Helvetica Neue"/>
                <a:cs typeface="Helvetica Neue"/>
              </a:rPr>
              <a:t>IK 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Helvetica Neue"/>
                <a:cs typeface="Helvetica Neue"/>
              </a:rPr>
              <a:t>POSE</a:t>
            </a:r>
            <a:endParaRPr lang="en-US" b="1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cxnSp>
        <p:nvCxnSpPr>
          <p:cNvPr id="19" name="Straight Arrow Connector 18"/>
          <p:cNvCxnSpPr>
            <a:stCxn id="13" idx="0"/>
            <a:endCxn id="14" idx="2"/>
          </p:cNvCxnSpPr>
          <p:nvPr/>
        </p:nvCxnSpPr>
        <p:spPr>
          <a:xfrm flipH="1" flipV="1">
            <a:off x="2591779" y="3462849"/>
            <a:ext cx="1" cy="553017"/>
          </a:xfrm>
          <a:prstGeom prst="straightConnector1">
            <a:avLst/>
          </a:prstGeom>
          <a:ln w="57150" cmpd="sng">
            <a:solidFill>
              <a:schemeClr val="tx1"/>
            </a:solidFill>
            <a:prstDash val="sysDot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08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8187" y="1515098"/>
            <a:ext cx="4508704" cy="3365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5" name="Text Placeholder 1"/>
          <p:cNvSpPr>
            <a:spLocks noGrp="1"/>
          </p:cNvSpPr>
          <p:nvPr>
            <p:ph type="body" idx="1"/>
          </p:nvPr>
        </p:nvSpPr>
        <p:spPr>
          <a:xfrm>
            <a:off x="457200" y="735546"/>
            <a:ext cx="8229600" cy="405045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Entire Pipeline: 24.9ms</a:t>
            </a:r>
          </a:p>
          <a:p>
            <a:pPr lvl="1"/>
            <a:r>
              <a:rPr lang="en-US" sz="1600" dirty="0" smtClean="0"/>
              <a:t>DF: 3.4ms, CNN: 5.6ms, PSO pose: 11.2ms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80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IK is the weakest part</a:t>
            </a:r>
          </a:p>
          <a:p>
            <a:pPr lvl="1"/>
            <a:r>
              <a:rPr lang="en-US" sz="1600" dirty="0" smtClean="0"/>
              <a:t>Can’t learn depth offset or handle occlusions</a:t>
            </a:r>
          </a:p>
          <a:p>
            <a:pPr lvl="1"/>
            <a:r>
              <a:rPr lang="en-US" sz="1600" dirty="0" smtClean="0"/>
              <a:t>Needs graphical model </a:t>
            </a:r>
            <a:r>
              <a:rPr lang="en-US" sz="1600" dirty="0"/>
              <a:t>or </a:t>
            </a:r>
            <a:r>
              <a:rPr lang="en-US" sz="1600" dirty="0" smtClean="0"/>
              <a:t>Bayes filter (i.e., extended </a:t>
            </a:r>
            <a:r>
              <a:rPr lang="en-US" sz="1600" dirty="0" err="1" smtClean="0"/>
              <a:t>Kalman</a:t>
            </a:r>
            <a:r>
              <a:rPr lang="en-US" sz="1600" dirty="0" smtClean="0"/>
              <a:t>)</a:t>
            </a:r>
          </a:p>
          <a:p>
            <a:r>
              <a:rPr lang="en-US" sz="1800" dirty="0" smtClean="0"/>
              <a:t>Two hands (or hand + object) is an interesting direction</a:t>
            </a:r>
          </a:p>
          <a:p>
            <a:r>
              <a:rPr lang="en-US" sz="1800" dirty="0" err="1" smtClean="0"/>
              <a:t>ConvNet</a:t>
            </a:r>
            <a:r>
              <a:rPr lang="en-US" sz="1800" dirty="0" smtClean="0"/>
              <a:t> needs more training data!</a:t>
            </a:r>
          </a:p>
          <a:p>
            <a:pPr lvl="1"/>
            <a:r>
              <a:rPr lang="en-US" sz="1600" dirty="0" smtClean="0"/>
              <a:t>More users with higher variety</a:t>
            </a:r>
          </a:p>
          <a:p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8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These techniques work with RGB as well</a:t>
            </a:r>
          </a:p>
          <a:p>
            <a:pPr lvl="1"/>
            <a:r>
              <a:rPr lang="en-US" sz="1100" dirty="0" smtClean="0"/>
              <a:t>A. Jain, J. </a:t>
            </a:r>
            <a:r>
              <a:rPr lang="en-US" sz="1100" dirty="0" err="1" smtClean="0"/>
              <a:t>Tompson</a:t>
            </a:r>
            <a:r>
              <a:rPr lang="en-US" sz="1100" dirty="0" smtClean="0"/>
              <a:t>, M. </a:t>
            </a:r>
            <a:r>
              <a:rPr lang="en-US" sz="1100" dirty="0" err="1" smtClean="0"/>
              <a:t>Andriluka</a:t>
            </a:r>
            <a:r>
              <a:rPr lang="en-US" sz="1100" dirty="0" smtClean="0"/>
              <a:t>, G. Taylor, C </a:t>
            </a:r>
            <a:r>
              <a:rPr lang="en-US" sz="1100" dirty="0" err="1" smtClean="0"/>
              <a:t>Bregler</a:t>
            </a:r>
            <a:r>
              <a:rPr lang="en-US" sz="1100" dirty="0" smtClean="0"/>
              <a:t>, Learning Human Pose Estimation Features with Convolutional Networks, ICLR 2014</a:t>
            </a:r>
          </a:p>
          <a:p>
            <a:pPr lvl="1"/>
            <a:r>
              <a:rPr lang="en-US" sz="1100" dirty="0"/>
              <a:t>J. </a:t>
            </a:r>
            <a:r>
              <a:rPr lang="en-US" sz="1100" dirty="0" err="1"/>
              <a:t>Tompson</a:t>
            </a:r>
            <a:r>
              <a:rPr lang="en-US" sz="1100" dirty="0"/>
              <a:t>, A. Jain, Y. </a:t>
            </a:r>
            <a:r>
              <a:rPr lang="en-US" sz="1100" dirty="0" err="1"/>
              <a:t>LeCun</a:t>
            </a:r>
            <a:r>
              <a:rPr lang="en-US" sz="1100" dirty="0"/>
              <a:t>, C. </a:t>
            </a:r>
            <a:r>
              <a:rPr lang="en-US" sz="1100" dirty="0" err="1"/>
              <a:t>Bregler</a:t>
            </a:r>
            <a:r>
              <a:rPr lang="en-US" sz="1100" dirty="0"/>
              <a:t>,  Joint Training of a Convolutional Network and a Graphical Model for Human Pose Estimation (submitted </a:t>
            </a:r>
            <a:r>
              <a:rPr lang="en-US" sz="1100" dirty="0" smtClean="0"/>
              <a:t>&amp; </a:t>
            </a:r>
            <a:r>
              <a:rPr lang="en-US" sz="1100" dirty="0" err="1" smtClean="0"/>
              <a:t>arxiv</a:t>
            </a:r>
            <a:r>
              <a:rPr lang="en-US" sz="1100" dirty="0"/>
              <a:t>)</a:t>
            </a:r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on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32</a:t>
            </a:fld>
            <a:endParaRPr 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8300" y="2005827"/>
            <a:ext cx="5527401" cy="290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213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043608" y="2085696"/>
            <a:ext cx="7632848" cy="114532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r" eaLnBrk="1" hangingPunct="1">
              <a:buNone/>
              <a:defRPr sz="4800">
                <a:solidFill>
                  <a:schemeClr val="tx1">
                    <a:alpha val="100000"/>
                  </a:schemeClr>
                </a:solidFill>
                <a:latin typeface="Calibri" pitchFamily="34" charset="0"/>
                <a:cs typeface="Arial" pitchFamily="34" charset="0"/>
              </a:defRPr>
            </a:lvl1pPr>
          </a:lstStyle>
          <a:p>
            <a:pPr algn="l"/>
            <a:r>
              <a:rPr lang="en-US" sz="2800" b="1" dirty="0" smtClean="0">
                <a:solidFill>
                  <a:srgbClr val="3D89F9"/>
                </a:solidFill>
                <a:latin typeface="Helvetica Neue"/>
              </a:rPr>
              <a:t>QUESTIONS</a:t>
            </a:r>
            <a:endParaRPr lang="en-US" sz="2800" b="1" dirty="0">
              <a:solidFill>
                <a:srgbClr val="3D89F9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0507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043608" y="2085696"/>
            <a:ext cx="7632848" cy="114532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r" eaLnBrk="1" hangingPunct="1">
              <a:buNone/>
              <a:defRPr sz="4800">
                <a:solidFill>
                  <a:schemeClr val="tx1">
                    <a:alpha val="100000"/>
                  </a:schemeClr>
                </a:solidFill>
                <a:latin typeface="Calibri" pitchFamily="34" charset="0"/>
                <a:cs typeface="Arial" pitchFamily="34" charset="0"/>
              </a:defRPr>
            </a:lvl1pPr>
          </a:lstStyle>
          <a:p>
            <a:pPr algn="l"/>
            <a:r>
              <a:rPr lang="en-US" sz="2800" b="1" dirty="0" smtClean="0">
                <a:solidFill>
                  <a:srgbClr val="3D89F9"/>
                </a:solidFill>
                <a:latin typeface="Helvetica Neue"/>
              </a:rPr>
              <a:t>APPENDIX</a:t>
            </a:r>
            <a:endParaRPr lang="en-US" sz="2000" b="1" dirty="0">
              <a:solidFill>
                <a:srgbClr val="3D89F9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62266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735546"/>
            <a:ext cx="5194920" cy="3402378"/>
          </a:xfrm>
        </p:spPr>
        <p:txBody>
          <a:bodyPr>
            <a:noAutofit/>
          </a:bodyPr>
          <a:lstStyle/>
          <a:p>
            <a:r>
              <a:rPr lang="en-US" sz="1600" dirty="0" smtClean="0"/>
              <a:t>Robert Wang</a:t>
            </a:r>
            <a:r>
              <a:rPr lang="en-US" sz="1600" dirty="0"/>
              <a:t> </a:t>
            </a:r>
            <a:r>
              <a:rPr lang="en-US" sz="1600" dirty="0" smtClean="0"/>
              <a:t>et al. (2009, 2011)</a:t>
            </a:r>
          </a:p>
          <a:p>
            <a:pPr lvl="1"/>
            <a:r>
              <a:rPr lang="en-US" sz="1400" dirty="0" smtClean="0"/>
              <a:t>Tiny images (nearest-neighbor)</a:t>
            </a:r>
          </a:p>
          <a:p>
            <a:pPr marL="0" indent="0">
              <a:buNone/>
            </a:pPr>
            <a:endParaRPr lang="en-US" sz="400" dirty="0" smtClean="0"/>
          </a:p>
          <a:p>
            <a:r>
              <a:rPr lang="en-US" sz="1600" dirty="0" err="1" smtClean="0"/>
              <a:t>Oikonomidis</a:t>
            </a:r>
            <a:r>
              <a:rPr lang="en-US" sz="1600" dirty="0" smtClean="0"/>
              <a:t> et al. (2011, 2012)</a:t>
            </a:r>
          </a:p>
          <a:p>
            <a:pPr lvl="1"/>
            <a:r>
              <a:rPr lang="en-US" sz="1400" dirty="0" smtClean="0"/>
              <a:t>PSO search using synthetic depth</a:t>
            </a:r>
          </a:p>
          <a:p>
            <a:pPr marL="0" indent="0">
              <a:buNone/>
            </a:pPr>
            <a:endParaRPr lang="en-US" sz="400" dirty="0" smtClean="0"/>
          </a:p>
          <a:p>
            <a:r>
              <a:rPr lang="en-US" sz="1600" dirty="0" err="1"/>
              <a:t>Shotton</a:t>
            </a:r>
            <a:r>
              <a:rPr lang="en-US" sz="1600" dirty="0"/>
              <a:t> et al. (</a:t>
            </a:r>
            <a:r>
              <a:rPr lang="en-US" sz="1600" dirty="0" smtClean="0"/>
              <a:t>2011)</a:t>
            </a:r>
          </a:p>
          <a:p>
            <a:pPr lvl="1"/>
            <a:r>
              <a:rPr lang="en-US" sz="1200" dirty="0" smtClean="0"/>
              <a:t>RDF labels and mean-shift</a:t>
            </a:r>
          </a:p>
          <a:p>
            <a:pPr marL="0" indent="0">
              <a:buNone/>
            </a:pPr>
            <a:endParaRPr lang="en-US" sz="400" dirty="0" smtClean="0"/>
          </a:p>
          <a:p>
            <a:r>
              <a:rPr lang="en-US" sz="1400" dirty="0" err="1"/>
              <a:t>Melax</a:t>
            </a:r>
            <a:r>
              <a:rPr lang="en-US" sz="1400" dirty="0"/>
              <a:t> et al. (2013)</a:t>
            </a:r>
          </a:p>
          <a:p>
            <a:pPr lvl="1"/>
            <a:r>
              <a:rPr lang="en-US" sz="1200" dirty="0"/>
              <a:t>Physics simulation (LCP</a:t>
            </a:r>
            <a:r>
              <a:rPr lang="en-US" sz="1200" dirty="0" smtClean="0"/>
              <a:t>)</a:t>
            </a:r>
          </a:p>
          <a:p>
            <a:pPr marL="0" indent="0">
              <a:buNone/>
            </a:pPr>
            <a:endParaRPr lang="en-US" sz="400" dirty="0" smtClean="0"/>
          </a:p>
          <a:p>
            <a:r>
              <a:rPr lang="en-US" sz="1400" dirty="0" smtClean="0"/>
              <a:t>Many more in the paper…</a:t>
            </a:r>
            <a:endParaRPr lang="en-US" sz="1400" dirty="0"/>
          </a:p>
          <a:p>
            <a:pPr lvl="1"/>
            <a:endParaRPr lang="en-US" sz="16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35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6166369" y="235200"/>
            <a:ext cx="1490671" cy="4688124"/>
            <a:chOff x="6094392" y="-1269364"/>
            <a:chExt cx="2044614" cy="6192688"/>
          </a:xfrm>
        </p:grpSpPr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094392" y="170796"/>
              <a:ext cx="2044609" cy="1466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5" name="Group 14"/>
            <p:cNvGrpSpPr/>
            <p:nvPr/>
          </p:nvGrpSpPr>
          <p:grpSpPr>
            <a:xfrm>
              <a:off x="6126633" y="-1269364"/>
              <a:ext cx="2012373" cy="1433190"/>
              <a:chOff x="7021469" y="620688"/>
              <a:chExt cx="1584176" cy="1154087"/>
            </a:xfrm>
          </p:grpSpPr>
          <p:pic>
            <p:nvPicPr>
              <p:cNvPr id="18" name="Picture 17" descr="Finger-precise hand gesture tracking by 3Gear"/>
              <p:cNvPicPr>
                <a:picLocks noChangeAspect="1" noChangeArrowheads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7783969" y="620688"/>
                <a:ext cx="821676" cy="11540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18" descr="Finger-precise hand gesture tracking by 3Gear"/>
              <p:cNvPicPr>
                <a:picLocks noChangeAspect="1" noChangeArrowheads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7021469" y="620688"/>
                <a:ext cx="821676" cy="11540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15"/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149624" y="1610956"/>
              <a:ext cx="1989378" cy="18722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7" name="Picture 16"/>
            <p:cNvPicPr>
              <a:picLocks noChangeAspect="1" noChangeArrowheads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165075" y="3339148"/>
              <a:ext cx="1910981" cy="158417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2232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1" y="735546"/>
            <a:ext cx="5554960" cy="2808312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LibHand</a:t>
            </a:r>
            <a:r>
              <a:rPr lang="en-US" sz="1800" baseline="30000" dirty="0" smtClean="0"/>
              <a:t>[1]</a:t>
            </a:r>
            <a:r>
              <a:rPr lang="en-US" sz="1800" dirty="0" smtClean="0"/>
              <a:t> mesh: </a:t>
            </a:r>
          </a:p>
          <a:p>
            <a:pPr lvl="1"/>
            <a:r>
              <a:rPr lang="en-US" sz="1600" dirty="0" smtClean="0"/>
              <a:t>67,606 faces</a:t>
            </a:r>
          </a:p>
          <a:p>
            <a:pPr lvl="1"/>
            <a:r>
              <a:rPr lang="en-US" sz="1600" dirty="0" smtClean="0">
                <a:sym typeface="Wingdings" pitchFamily="2" charset="2"/>
              </a:rPr>
              <a:t>Dual-quaternion blend skinning [</a:t>
            </a:r>
            <a:r>
              <a:rPr lang="en-US" sz="1600" dirty="0" err="1" smtClean="0">
                <a:sym typeface="Wingdings" pitchFamily="2" charset="2"/>
              </a:rPr>
              <a:t>Kavan</a:t>
            </a:r>
            <a:r>
              <a:rPr lang="en-US" sz="1600" dirty="0" smtClean="0">
                <a:sym typeface="Wingdings" pitchFamily="2" charset="2"/>
              </a:rPr>
              <a:t> 2008]</a:t>
            </a:r>
          </a:p>
          <a:p>
            <a:r>
              <a:rPr lang="en-US" sz="1800" dirty="0" smtClean="0">
                <a:sym typeface="Wingdings" pitchFamily="2" charset="2"/>
              </a:rPr>
              <a:t>42 DoF offline &amp; 23 DoF </a:t>
            </a:r>
            <a:r>
              <a:rPr lang="en-US" sz="1800" dirty="0" err="1" smtClean="0">
                <a:sym typeface="Wingdings" pitchFamily="2" charset="2"/>
              </a:rPr>
              <a:t>realtime</a:t>
            </a:r>
            <a:endParaRPr lang="en-US" sz="1800" dirty="0" smtClean="0">
              <a:sym typeface="Wingdings" pitchFamily="2" charset="2"/>
            </a:endParaRPr>
          </a:p>
          <a:p>
            <a:pPr lvl="1"/>
            <a:r>
              <a:rPr lang="en-US" sz="1600" dirty="0" smtClean="0">
                <a:sym typeface="Wingdings" pitchFamily="2" charset="2"/>
              </a:rPr>
              <a:t>Joint angles &amp; twists</a:t>
            </a:r>
          </a:p>
          <a:p>
            <a:pPr lvl="1"/>
            <a:r>
              <a:rPr lang="en-US" sz="1600" dirty="0">
                <a:sym typeface="Wingdings" pitchFamily="2" charset="2"/>
              </a:rPr>
              <a:t>P</a:t>
            </a:r>
            <a:r>
              <a:rPr lang="en-US" sz="1600" dirty="0" smtClean="0">
                <a:sym typeface="Wingdings" pitchFamily="2" charset="2"/>
              </a:rPr>
              <a:t>osition &amp; orientation</a:t>
            </a:r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 Mesh</a:t>
            </a:r>
            <a:endParaRPr lang="en-US" dirty="0"/>
          </a:p>
        </p:txBody>
      </p:sp>
      <p:sp>
        <p:nvSpPr>
          <p:cNvPr id="59" name="Slide Number Placeholder 5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36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539553" y="4912668"/>
            <a:ext cx="74294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[1] M.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Saric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.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LibHand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: A Library for Hand Articulation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5635873" y="153240"/>
            <a:ext cx="2183182" cy="4686305"/>
            <a:chOff x="6084168" y="404664"/>
            <a:chExt cx="2524532" cy="5233794"/>
          </a:xfrm>
        </p:grpSpPr>
        <p:grpSp>
          <p:nvGrpSpPr>
            <p:cNvPr id="62" name="Group 61"/>
            <p:cNvGrpSpPr/>
            <p:nvPr/>
          </p:nvGrpSpPr>
          <p:grpSpPr>
            <a:xfrm>
              <a:off x="6084168" y="404664"/>
              <a:ext cx="2524532" cy="3909440"/>
              <a:chOff x="5495539" y="1595524"/>
              <a:chExt cx="2705166" cy="4189166"/>
            </a:xfrm>
          </p:grpSpPr>
          <p:pic>
            <p:nvPicPr>
              <p:cNvPr id="68" name="Picture 67"/>
              <p:cNvPicPr>
                <a:picLocks noChangeAspect="1" noChangeArrowheads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5495539" y="1595524"/>
                <a:ext cx="2705166" cy="41891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69" name="Straight Connector 68"/>
              <p:cNvCxnSpPr>
                <a:cxnSpLocks noChangeShapeType="1"/>
              </p:cNvCxnSpPr>
              <p:nvPr/>
            </p:nvCxnSpPr>
            <p:spPr bwMode="auto">
              <a:xfrm>
                <a:off x="6540888" y="4285282"/>
                <a:ext cx="338834" cy="52084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0" name="Straight Connector 69"/>
              <p:cNvCxnSpPr>
                <a:cxnSpLocks noChangeShapeType="1"/>
              </p:cNvCxnSpPr>
              <p:nvPr/>
            </p:nvCxnSpPr>
            <p:spPr bwMode="auto">
              <a:xfrm flipH="1" flipV="1">
                <a:off x="6048199" y="3656616"/>
                <a:ext cx="492689" cy="62866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1" name="Straight Connector 70"/>
              <p:cNvCxnSpPr>
                <a:cxnSpLocks noChangeShapeType="1"/>
              </p:cNvCxnSpPr>
              <p:nvPr/>
            </p:nvCxnSpPr>
            <p:spPr bwMode="auto">
              <a:xfrm flipH="1" flipV="1">
                <a:off x="6313469" y="3443655"/>
                <a:ext cx="227418" cy="84162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2" name="Straight Connector 71"/>
              <p:cNvCxnSpPr>
                <a:cxnSpLocks noChangeShapeType="1"/>
              </p:cNvCxnSpPr>
              <p:nvPr/>
            </p:nvCxnSpPr>
            <p:spPr bwMode="auto">
              <a:xfrm flipV="1">
                <a:off x="6540887" y="3391343"/>
                <a:ext cx="109164" cy="8939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3" name="Straight Connector 72"/>
              <p:cNvCxnSpPr>
                <a:cxnSpLocks noChangeShapeType="1"/>
              </p:cNvCxnSpPr>
              <p:nvPr/>
            </p:nvCxnSpPr>
            <p:spPr bwMode="auto">
              <a:xfrm flipV="1">
                <a:off x="6540888" y="3603176"/>
                <a:ext cx="524186" cy="68210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4" name="Straight Connector 73"/>
              <p:cNvCxnSpPr>
                <a:cxnSpLocks noChangeShapeType="1"/>
              </p:cNvCxnSpPr>
              <p:nvPr/>
            </p:nvCxnSpPr>
            <p:spPr bwMode="auto">
              <a:xfrm flipV="1">
                <a:off x="6394687" y="4285283"/>
                <a:ext cx="146202" cy="74124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5" name="Straight Connector 74"/>
              <p:cNvCxnSpPr>
                <a:cxnSpLocks noChangeShapeType="1"/>
              </p:cNvCxnSpPr>
              <p:nvPr/>
            </p:nvCxnSpPr>
            <p:spPr bwMode="auto">
              <a:xfrm flipH="1" flipV="1">
                <a:off x="5959775" y="3347162"/>
                <a:ext cx="88425" cy="30945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6" name="Straight Connector 75"/>
              <p:cNvCxnSpPr>
                <a:cxnSpLocks noChangeShapeType="1"/>
              </p:cNvCxnSpPr>
              <p:nvPr/>
            </p:nvCxnSpPr>
            <p:spPr bwMode="auto">
              <a:xfrm flipH="1" flipV="1">
                <a:off x="6294543" y="3101544"/>
                <a:ext cx="18928" cy="34211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7" name="Straight Connector 76"/>
              <p:cNvCxnSpPr>
                <a:cxnSpLocks noChangeShapeType="1"/>
              </p:cNvCxnSpPr>
              <p:nvPr/>
            </p:nvCxnSpPr>
            <p:spPr bwMode="auto">
              <a:xfrm flipV="1">
                <a:off x="6650052" y="3093443"/>
                <a:ext cx="23636" cy="29790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8" name="Straight Connector 77"/>
              <p:cNvCxnSpPr>
                <a:cxnSpLocks noChangeShapeType="1"/>
              </p:cNvCxnSpPr>
              <p:nvPr/>
            </p:nvCxnSpPr>
            <p:spPr bwMode="auto">
              <a:xfrm flipV="1">
                <a:off x="7065073" y="3214496"/>
                <a:ext cx="44212" cy="3886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9" name="Straight Connector 78"/>
              <p:cNvCxnSpPr>
                <a:cxnSpLocks noChangeShapeType="1"/>
              </p:cNvCxnSpPr>
              <p:nvPr/>
            </p:nvCxnSpPr>
            <p:spPr bwMode="auto">
              <a:xfrm flipH="1">
                <a:off x="6359597" y="5026530"/>
                <a:ext cx="35088" cy="57541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0" name="Straight Connector 79"/>
              <p:cNvCxnSpPr>
                <a:cxnSpLocks noChangeShapeType="1"/>
              </p:cNvCxnSpPr>
              <p:nvPr/>
            </p:nvCxnSpPr>
            <p:spPr bwMode="auto">
              <a:xfrm flipV="1">
                <a:off x="6879722" y="4231371"/>
                <a:ext cx="583259" cy="57475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" name="Straight Connector 80"/>
              <p:cNvCxnSpPr>
                <a:cxnSpLocks noChangeShapeType="1"/>
              </p:cNvCxnSpPr>
              <p:nvPr/>
            </p:nvCxnSpPr>
            <p:spPr bwMode="auto">
              <a:xfrm flipV="1">
                <a:off x="7462982" y="3815007"/>
                <a:ext cx="325294" cy="41636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" name="Straight Connector 81"/>
              <p:cNvCxnSpPr>
                <a:cxnSpLocks noChangeShapeType="1"/>
              </p:cNvCxnSpPr>
              <p:nvPr/>
            </p:nvCxnSpPr>
            <p:spPr bwMode="auto">
              <a:xfrm flipH="1">
                <a:off x="7787789" y="3391344"/>
                <a:ext cx="294161" cy="42366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" name="Straight Connector 82"/>
              <p:cNvCxnSpPr>
                <a:cxnSpLocks noChangeShapeType="1"/>
              </p:cNvCxnSpPr>
              <p:nvPr/>
            </p:nvCxnSpPr>
            <p:spPr bwMode="auto">
              <a:xfrm>
                <a:off x="5871351" y="2978735"/>
                <a:ext cx="88425" cy="36839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4" name="Straight Connector 83"/>
              <p:cNvCxnSpPr>
                <a:cxnSpLocks noChangeShapeType="1"/>
              </p:cNvCxnSpPr>
              <p:nvPr/>
            </p:nvCxnSpPr>
            <p:spPr bwMode="auto">
              <a:xfrm flipH="1" flipV="1">
                <a:off x="5827138" y="2772375"/>
                <a:ext cx="44212" cy="22106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5" name="Straight Connector 84"/>
              <p:cNvCxnSpPr>
                <a:cxnSpLocks noChangeShapeType="1"/>
              </p:cNvCxnSpPr>
              <p:nvPr/>
            </p:nvCxnSpPr>
            <p:spPr bwMode="auto">
              <a:xfrm flipH="1" flipV="1">
                <a:off x="5805033" y="2330256"/>
                <a:ext cx="22106" cy="44212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6" name="Straight Connector 85"/>
              <p:cNvCxnSpPr>
                <a:cxnSpLocks noChangeShapeType="1"/>
              </p:cNvCxnSpPr>
              <p:nvPr/>
            </p:nvCxnSpPr>
            <p:spPr bwMode="auto">
              <a:xfrm>
                <a:off x="6225046" y="2728163"/>
                <a:ext cx="69496" cy="3652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7" name="Straight Connector 86"/>
              <p:cNvCxnSpPr>
                <a:cxnSpLocks noChangeShapeType="1"/>
              </p:cNvCxnSpPr>
              <p:nvPr/>
            </p:nvCxnSpPr>
            <p:spPr bwMode="auto">
              <a:xfrm>
                <a:off x="6225046" y="2330256"/>
                <a:ext cx="0" cy="40949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8" name="Straight Connector 87"/>
              <p:cNvCxnSpPr>
                <a:cxnSpLocks noChangeShapeType="1"/>
              </p:cNvCxnSpPr>
              <p:nvPr/>
            </p:nvCxnSpPr>
            <p:spPr bwMode="auto">
              <a:xfrm flipH="1">
                <a:off x="6225046" y="1799713"/>
                <a:ext cx="34748" cy="5305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9" name="Straight Connector 88"/>
              <p:cNvCxnSpPr>
                <a:cxnSpLocks noChangeShapeType="1"/>
              </p:cNvCxnSpPr>
              <p:nvPr/>
            </p:nvCxnSpPr>
            <p:spPr bwMode="auto">
              <a:xfrm flipV="1">
                <a:off x="6671108" y="2683952"/>
                <a:ext cx="11818" cy="40206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0" name="Straight Connector 89"/>
              <p:cNvCxnSpPr>
                <a:cxnSpLocks noChangeShapeType="1"/>
              </p:cNvCxnSpPr>
              <p:nvPr/>
            </p:nvCxnSpPr>
            <p:spPr bwMode="auto">
              <a:xfrm flipV="1">
                <a:off x="6682927" y="2241831"/>
                <a:ext cx="27379" cy="44627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1" name="Straight Connector 90"/>
              <p:cNvCxnSpPr>
                <a:cxnSpLocks noChangeShapeType="1"/>
              </p:cNvCxnSpPr>
              <p:nvPr/>
            </p:nvCxnSpPr>
            <p:spPr bwMode="auto">
              <a:xfrm flipH="1">
                <a:off x="6710305" y="1667076"/>
                <a:ext cx="66190" cy="57475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" name="Straight Connector 91"/>
              <p:cNvCxnSpPr>
                <a:cxnSpLocks noChangeShapeType="1"/>
              </p:cNvCxnSpPr>
              <p:nvPr/>
            </p:nvCxnSpPr>
            <p:spPr bwMode="auto">
              <a:xfrm flipV="1">
                <a:off x="7109285" y="2728163"/>
                <a:ext cx="88424" cy="477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3" name="Straight Connector 92"/>
              <p:cNvCxnSpPr>
                <a:cxnSpLocks noChangeShapeType="1"/>
              </p:cNvCxnSpPr>
              <p:nvPr/>
            </p:nvCxnSpPr>
            <p:spPr bwMode="auto">
              <a:xfrm flipV="1">
                <a:off x="7197709" y="2374468"/>
                <a:ext cx="44212" cy="3536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4" name="Straight Connector 93"/>
              <p:cNvCxnSpPr>
                <a:cxnSpLocks noChangeShapeType="1"/>
              </p:cNvCxnSpPr>
              <p:nvPr/>
            </p:nvCxnSpPr>
            <p:spPr bwMode="auto">
              <a:xfrm flipV="1">
                <a:off x="7241921" y="1954455"/>
                <a:ext cx="88424" cy="42001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95" name="Oval 94"/>
              <p:cNvSpPr>
                <a:spLocks noChangeArrowheads="1"/>
              </p:cNvSpPr>
              <p:nvPr/>
            </p:nvSpPr>
            <p:spPr bwMode="auto">
              <a:xfrm>
                <a:off x="6361405" y="4081629"/>
                <a:ext cx="357058" cy="354679"/>
              </a:xfrm>
              <a:prstGeom prst="ellipse">
                <a:avLst/>
              </a:prstGeom>
              <a:solidFill>
                <a:schemeClr val="tx2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1200" dirty="0">
                  <a:latin typeface="+mn-lt"/>
                  <a:ea typeface="+mn-ea"/>
                </a:endParaRPr>
              </a:p>
            </p:txBody>
          </p:sp>
          <p:sp>
            <p:nvSpPr>
              <p:cNvPr id="96" name="Oval 95"/>
              <p:cNvSpPr>
                <a:spLocks noChangeArrowheads="1"/>
              </p:cNvSpPr>
              <p:nvPr/>
            </p:nvSpPr>
            <p:spPr bwMode="auto">
              <a:xfrm>
                <a:off x="6294237" y="4945405"/>
                <a:ext cx="190710" cy="189440"/>
              </a:xfrm>
              <a:prstGeom prst="ellipse">
                <a:avLst/>
              </a:prstGeom>
              <a:solidFill>
                <a:srgbClr val="7030A0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1200" dirty="0">
                  <a:latin typeface="+mn-lt"/>
                  <a:ea typeface="+mn-ea"/>
                </a:endParaRPr>
              </a:p>
            </p:txBody>
          </p:sp>
          <p:sp>
            <p:nvSpPr>
              <p:cNvPr id="97" name="Oval 96"/>
              <p:cNvSpPr>
                <a:spLocks noChangeArrowheads="1"/>
              </p:cNvSpPr>
              <p:nvPr/>
            </p:nvSpPr>
            <p:spPr bwMode="auto">
              <a:xfrm>
                <a:off x="6979746" y="3490568"/>
                <a:ext cx="190710" cy="189440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1200" dirty="0">
                  <a:latin typeface="+mn-lt"/>
                  <a:ea typeface="+mn-ea"/>
                </a:endParaRPr>
              </a:p>
            </p:txBody>
          </p:sp>
          <p:sp>
            <p:nvSpPr>
              <p:cNvPr id="98" name="Oval 97"/>
              <p:cNvSpPr>
                <a:spLocks noChangeArrowheads="1"/>
              </p:cNvSpPr>
              <p:nvPr/>
            </p:nvSpPr>
            <p:spPr bwMode="auto">
              <a:xfrm>
                <a:off x="6779589" y="4710578"/>
                <a:ext cx="190710" cy="189440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1200" dirty="0">
                  <a:latin typeface="+mn-lt"/>
                  <a:ea typeface="+mn-ea"/>
                </a:endParaRPr>
              </a:p>
            </p:txBody>
          </p:sp>
          <p:sp>
            <p:nvSpPr>
              <p:cNvPr id="99" name="Oval 98"/>
              <p:cNvSpPr>
                <a:spLocks noChangeArrowheads="1"/>
              </p:cNvSpPr>
              <p:nvPr/>
            </p:nvSpPr>
            <p:spPr bwMode="auto">
              <a:xfrm>
                <a:off x="6555350" y="3313720"/>
                <a:ext cx="190710" cy="189440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1200" dirty="0">
                  <a:latin typeface="+mn-lt"/>
                  <a:ea typeface="+mn-ea"/>
                </a:endParaRPr>
              </a:p>
            </p:txBody>
          </p:sp>
          <p:sp>
            <p:nvSpPr>
              <p:cNvPr id="100" name="Oval 99"/>
              <p:cNvSpPr>
                <a:spLocks noChangeArrowheads="1"/>
              </p:cNvSpPr>
              <p:nvPr/>
            </p:nvSpPr>
            <p:spPr bwMode="auto">
              <a:xfrm>
                <a:off x="6219826" y="3366365"/>
                <a:ext cx="190710" cy="189440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1200" dirty="0">
                  <a:latin typeface="+mn-lt"/>
                  <a:ea typeface="+mn-ea"/>
                </a:endParaRPr>
              </a:p>
            </p:txBody>
          </p:sp>
          <p:sp>
            <p:nvSpPr>
              <p:cNvPr id="101" name="Oval 100"/>
              <p:cNvSpPr>
                <a:spLocks noChangeArrowheads="1"/>
              </p:cNvSpPr>
              <p:nvPr/>
            </p:nvSpPr>
            <p:spPr bwMode="auto">
              <a:xfrm>
                <a:off x="5959802" y="3566517"/>
                <a:ext cx="190710" cy="189440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1200" dirty="0">
                  <a:latin typeface="+mn-lt"/>
                  <a:ea typeface="+mn-ea"/>
                </a:endParaRPr>
              </a:p>
            </p:txBody>
          </p:sp>
          <p:sp>
            <p:nvSpPr>
              <p:cNvPr id="102" name="Oval 101"/>
              <p:cNvSpPr>
                <a:spLocks noChangeArrowheads="1"/>
              </p:cNvSpPr>
              <p:nvPr/>
            </p:nvSpPr>
            <p:spPr bwMode="auto">
              <a:xfrm>
                <a:off x="7366489" y="4154422"/>
                <a:ext cx="190710" cy="189440"/>
              </a:xfrm>
              <a:prstGeom prst="ellipse">
                <a:avLst/>
              </a:prstGeom>
              <a:solidFill>
                <a:srgbClr val="7030A0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1200" dirty="0">
                  <a:latin typeface="+mn-lt"/>
                  <a:ea typeface="+mn-ea"/>
                </a:endParaRPr>
              </a:p>
            </p:txBody>
          </p:sp>
          <p:sp>
            <p:nvSpPr>
              <p:cNvPr id="103" name="Oval 102"/>
              <p:cNvSpPr>
                <a:spLocks noChangeArrowheads="1"/>
              </p:cNvSpPr>
              <p:nvPr/>
            </p:nvSpPr>
            <p:spPr bwMode="auto">
              <a:xfrm>
                <a:off x="7019800" y="3106553"/>
                <a:ext cx="190710" cy="189440"/>
              </a:xfrm>
              <a:prstGeom prst="ellipse">
                <a:avLst/>
              </a:prstGeom>
              <a:solidFill>
                <a:srgbClr val="7030A0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1200" dirty="0">
                  <a:latin typeface="+mn-lt"/>
                  <a:ea typeface="+mn-ea"/>
                </a:endParaRPr>
              </a:p>
            </p:txBody>
          </p:sp>
          <p:sp>
            <p:nvSpPr>
              <p:cNvPr id="104" name="Oval 103"/>
              <p:cNvSpPr>
                <a:spLocks noChangeArrowheads="1"/>
              </p:cNvSpPr>
              <p:nvPr/>
            </p:nvSpPr>
            <p:spPr bwMode="auto">
              <a:xfrm>
                <a:off x="6573521" y="2983444"/>
                <a:ext cx="190710" cy="189440"/>
              </a:xfrm>
              <a:prstGeom prst="ellipse">
                <a:avLst/>
              </a:prstGeom>
              <a:solidFill>
                <a:srgbClr val="7030A0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1200" dirty="0">
                  <a:latin typeface="+mn-lt"/>
                  <a:ea typeface="+mn-ea"/>
                </a:endParaRPr>
              </a:p>
            </p:txBody>
          </p:sp>
          <p:sp>
            <p:nvSpPr>
              <p:cNvPr id="105" name="Oval 104"/>
              <p:cNvSpPr>
                <a:spLocks noChangeArrowheads="1"/>
              </p:cNvSpPr>
              <p:nvPr/>
            </p:nvSpPr>
            <p:spPr bwMode="auto">
              <a:xfrm>
                <a:off x="6201654" y="3008110"/>
                <a:ext cx="190710" cy="189440"/>
              </a:xfrm>
              <a:prstGeom prst="ellipse">
                <a:avLst/>
              </a:prstGeom>
              <a:solidFill>
                <a:srgbClr val="7030A0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1200" dirty="0">
                  <a:latin typeface="+mn-lt"/>
                  <a:ea typeface="+mn-ea"/>
                </a:endParaRPr>
              </a:p>
            </p:txBody>
          </p:sp>
          <p:sp>
            <p:nvSpPr>
              <p:cNvPr id="106" name="Oval 105"/>
              <p:cNvSpPr>
                <a:spLocks noChangeArrowheads="1"/>
              </p:cNvSpPr>
              <p:nvPr/>
            </p:nvSpPr>
            <p:spPr bwMode="auto">
              <a:xfrm>
                <a:off x="5860434" y="3257886"/>
                <a:ext cx="190710" cy="189440"/>
              </a:xfrm>
              <a:prstGeom prst="ellipse">
                <a:avLst/>
              </a:prstGeom>
              <a:solidFill>
                <a:srgbClr val="7030A0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1200" dirty="0">
                  <a:latin typeface="+mn-lt"/>
                  <a:ea typeface="+mn-ea"/>
                </a:endParaRPr>
              </a:p>
            </p:txBody>
          </p:sp>
          <p:sp>
            <p:nvSpPr>
              <p:cNvPr id="107" name="Oval 106"/>
              <p:cNvSpPr>
                <a:spLocks noChangeArrowheads="1"/>
              </p:cNvSpPr>
              <p:nvPr/>
            </p:nvSpPr>
            <p:spPr bwMode="auto">
              <a:xfrm>
                <a:off x="7644220" y="3781711"/>
                <a:ext cx="190710" cy="18944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1200" dirty="0">
                  <a:latin typeface="+mn-lt"/>
                  <a:ea typeface="+mn-ea"/>
                </a:endParaRPr>
              </a:p>
            </p:txBody>
          </p:sp>
          <p:sp>
            <p:nvSpPr>
              <p:cNvPr id="108" name="Oval 107"/>
              <p:cNvSpPr>
                <a:spLocks noChangeArrowheads="1"/>
              </p:cNvSpPr>
              <p:nvPr/>
            </p:nvSpPr>
            <p:spPr bwMode="auto">
              <a:xfrm>
                <a:off x="7101217" y="2614645"/>
                <a:ext cx="190710" cy="18944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1200" dirty="0">
                  <a:latin typeface="+mn-lt"/>
                  <a:ea typeface="+mn-ea"/>
                </a:endParaRPr>
              </a:p>
            </p:txBody>
          </p:sp>
          <p:sp>
            <p:nvSpPr>
              <p:cNvPr id="109" name="Oval 108"/>
              <p:cNvSpPr>
                <a:spLocks noChangeArrowheads="1"/>
              </p:cNvSpPr>
              <p:nvPr/>
            </p:nvSpPr>
            <p:spPr bwMode="auto">
              <a:xfrm>
                <a:off x="7152436" y="2265224"/>
                <a:ext cx="190710" cy="18944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1200" dirty="0">
                  <a:latin typeface="+mn-lt"/>
                  <a:ea typeface="+mn-ea"/>
                </a:endParaRPr>
              </a:p>
            </p:txBody>
          </p:sp>
          <p:sp>
            <p:nvSpPr>
              <p:cNvPr id="110" name="Oval 109"/>
              <p:cNvSpPr>
                <a:spLocks noChangeArrowheads="1"/>
              </p:cNvSpPr>
              <p:nvPr/>
            </p:nvSpPr>
            <p:spPr bwMode="auto">
              <a:xfrm>
                <a:off x="6580524" y="2550374"/>
                <a:ext cx="190710" cy="18944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1200" dirty="0">
                  <a:latin typeface="+mn-lt"/>
                  <a:ea typeface="+mn-ea"/>
                </a:endParaRPr>
              </a:p>
            </p:txBody>
          </p:sp>
          <p:sp>
            <p:nvSpPr>
              <p:cNvPr id="111" name="Oval 110"/>
              <p:cNvSpPr>
                <a:spLocks noChangeArrowheads="1"/>
              </p:cNvSpPr>
              <p:nvPr/>
            </p:nvSpPr>
            <p:spPr bwMode="auto">
              <a:xfrm>
                <a:off x="6613813" y="2144241"/>
                <a:ext cx="190710" cy="18944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1200" dirty="0">
                  <a:latin typeface="+mn-lt"/>
                  <a:ea typeface="+mn-ea"/>
                </a:endParaRPr>
              </a:p>
            </p:txBody>
          </p:sp>
          <p:sp>
            <p:nvSpPr>
              <p:cNvPr id="112" name="Oval 111"/>
              <p:cNvSpPr>
                <a:spLocks noChangeArrowheads="1"/>
              </p:cNvSpPr>
              <p:nvPr/>
            </p:nvSpPr>
            <p:spPr bwMode="auto">
              <a:xfrm>
                <a:off x="6132847" y="2236822"/>
                <a:ext cx="190710" cy="18944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1200" dirty="0">
                  <a:latin typeface="+mn-lt"/>
                  <a:ea typeface="+mn-ea"/>
                </a:endParaRPr>
              </a:p>
            </p:txBody>
          </p:sp>
          <p:sp>
            <p:nvSpPr>
              <p:cNvPr id="113" name="Oval 112"/>
              <p:cNvSpPr>
                <a:spLocks noChangeArrowheads="1"/>
              </p:cNvSpPr>
              <p:nvPr/>
            </p:nvSpPr>
            <p:spPr bwMode="auto">
              <a:xfrm>
                <a:off x="6130125" y="2619564"/>
                <a:ext cx="190710" cy="18944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1200" dirty="0">
                  <a:latin typeface="+mn-lt"/>
                  <a:ea typeface="+mn-ea"/>
                </a:endParaRPr>
              </a:p>
            </p:txBody>
          </p:sp>
          <p:sp>
            <p:nvSpPr>
              <p:cNvPr id="114" name="Oval 113"/>
              <p:cNvSpPr>
                <a:spLocks noChangeArrowheads="1"/>
              </p:cNvSpPr>
              <p:nvPr/>
            </p:nvSpPr>
            <p:spPr bwMode="auto">
              <a:xfrm>
                <a:off x="5781641" y="2895025"/>
                <a:ext cx="190710" cy="18944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1200" dirty="0">
                  <a:latin typeface="+mn-lt"/>
                  <a:ea typeface="+mn-ea"/>
                </a:endParaRPr>
              </a:p>
            </p:txBody>
          </p:sp>
          <p:sp>
            <p:nvSpPr>
              <p:cNvPr id="115" name="Oval 114"/>
              <p:cNvSpPr>
                <a:spLocks noChangeArrowheads="1"/>
              </p:cNvSpPr>
              <p:nvPr/>
            </p:nvSpPr>
            <p:spPr bwMode="auto">
              <a:xfrm>
                <a:off x="5724850" y="2622255"/>
                <a:ext cx="190710" cy="18944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1200" dirty="0">
                  <a:latin typeface="+mn-lt"/>
                  <a:ea typeface="+mn-ea"/>
                </a:endParaRPr>
              </a:p>
            </p:txBody>
          </p:sp>
        </p:grpSp>
        <p:sp>
          <p:nvSpPr>
            <p:cNvPr id="63" name="TextBox 62"/>
            <p:cNvSpPr txBox="1">
              <a:spLocks noChangeArrowheads="1"/>
            </p:cNvSpPr>
            <p:nvPr/>
          </p:nvSpPr>
          <p:spPr bwMode="auto">
            <a:xfrm>
              <a:off x="6658586" y="4416486"/>
              <a:ext cx="1177779" cy="1221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1" hangingPunct="1">
                <a:lnSpc>
                  <a:spcPct val="90000"/>
                </a:lnSpc>
              </a:pPr>
              <a:r>
                <a:rPr lang="en-US" b="1" kern="1200" dirty="0" smtClean="0">
                  <a:latin typeface="Helvetica Neue"/>
                  <a:cs typeface="Helvetica Neue"/>
                </a:rPr>
                <a:t>6 DOF</a:t>
              </a:r>
            </a:p>
            <a:p>
              <a:pPr eaLnBrk="1" hangingPunct="1">
                <a:lnSpc>
                  <a:spcPct val="90000"/>
                </a:lnSpc>
              </a:pPr>
              <a:r>
                <a:rPr lang="en-US" b="1" kern="1200" dirty="0">
                  <a:latin typeface="Helvetica Neue"/>
                  <a:cs typeface="Helvetica Neue"/>
                </a:rPr>
                <a:t>3</a:t>
              </a:r>
              <a:r>
                <a:rPr lang="en-US" b="1" kern="1200" dirty="0" smtClean="0">
                  <a:latin typeface="Helvetica Neue"/>
                  <a:cs typeface="Helvetica Neue"/>
                </a:rPr>
                <a:t> DOF</a:t>
              </a:r>
            </a:p>
            <a:p>
              <a:pPr eaLnBrk="1" hangingPunct="1">
                <a:lnSpc>
                  <a:spcPct val="90000"/>
                </a:lnSpc>
              </a:pPr>
              <a:r>
                <a:rPr lang="en-US" b="1" kern="1200" dirty="0">
                  <a:latin typeface="Helvetica Neue"/>
                  <a:cs typeface="Helvetica Neue"/>
                </a:rPr>
                <a:t>2</a:t>
              </a:r>
              <a:r>
                <a:rPr lang="en-US" b="1" kern="1200" dirty="0" smtClean="0">
                  <a:latin typeface="Helvetica Neue"/>
                  <a:cs typeface="Helvetica Neue"/>
                </a:rPr>
                <a:t> DOF</a:t>
              </a:r>
            </a:p>
            <a:p>
              <a:pPr eaLnBrk="1" hangingPunct="1">
                <a:lnSpc>
                  <a:spcPct val="90000"/>
                </a:lnSpc>
              </a:pPr>
              <a:r>
                <a:rPr lang="en-US" b="1" kern="1200" dirty="0" smtClean="0">
                  <a:latin typeface="Helvetica Neue"/>
                  <a:cs typeface="Helvetica Neue"/>
                </a:rPr>
                <a:t>1 DOF</a:t>
              </a:r>
              <a:endParaRPr lang="en-US" b="1" kern="1200" dirty="0">
                <a:latin typeface="Helvetica Neue"/>
                <a:cs typeface="Helvetica Neue"/>
              </a:endParaRPr>
            </a:p>
          </p:txBody>
        </p:sp>
        <p:sp>
          <p:nvSpPr>
            <p:cNvPr id="64" name="Oval 63"/>
            <p:cNvSpPr>
              <a:spLocks noChangeArrowheads="1"/>
            </p:cNvSpPr>
            <p:nvPr/>
          </p:nvSpPr>
          <p:spPr bwMode="auto">
            <a:xfrm>
              <a:off x="6450363" y="4521776"/>
              <a:ext cx="191510" cy="190234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kern="1200" dirty="0">
                <a:latin typeface="HelveticaNeue"/>
              </a:endParaRPr>
            </a:p>
          </p:txBody>
        </p:sp>
        <p:sp>
          <p:nvSpPr>
            <p:cNvPr id="65" name="Oval 64"/>
            <p:cNvSpPr>
              <a:spLocks noChangeArrowheads="1"/>
            </p:cNvSpPr>
            <p:nvPr/>
          </p:nvSpPr>
          <p:spPr bwMode="auto">
            <a:xfrm>
              <a:off x="6444208" y="4796674"/>
              <a:ext cx="191510" cy="190234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kern="1200" dirty="0">
                <a:latin typeface="HelveticaNeue"/>
              </a:endParaRPr>
            </a:p>
          </p:txBody>
        </p:sp>
        <p:sp>
          <p:nvSpPr>
            <p:cNvPr id="66" name="Oval 65"/>
            <p:cNvSpPr>
              <a:spLocks noChangeArrowheads="1"/>
            </p:cNvSpPr>
            <p:nvPr/>
          </p:nvSpPr>
          <p:spPr bwMode="auto">
            <a:xfrm>
              <a:off x="6444208" y="5071572"/>
              <a:ext cx="191510" cy="190234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kern="1200" dirty="0">
                <a:latin typeface="HelveticaNeue"/>
              </a:endParaRPr>
            </a:p>
          </p:txBody>
        </p:sp>
        <p:sp>
          <p:nvSpPr>
            <p:cNvPr id="67" name="Oval 66"/>
            <p:cNvSpPr>
              <a:spLocks noChangeArrowheads="1"/>
            </p:cNvSpPr>
            <p:nvPr/>
          </p:nvSpPr>
          <p:spPr bwMode="auto">
            <a:xfrm>
              <a:off x="6444208" y="5346470"/>
              <a:ext cx="191510" cy="19023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kern="1200" dirty="0">
                <a:latin typeface="Helvetica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423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Fitting results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1893972" y="4813259"/>
            <a:ext cx="360040" cy="282960"/>
          </a:xfrm>
        </p:spPr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37</a:t>
            </a:fld>
            <a:endParaRPr lang="en-US"/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14514" y="1231167"/>
            <a:ext cx="2118546" cy="327050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01037" y="1231167"/>
            <a:ext cx="2118546" cy="327050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320670" y="952488"/>
            <a:ext cx="2106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 smtClean="0">
                <a:solidFill>
                  <a:srgbClr val="7F7F7F"/>
                </a:solidFill>
                <a:latin typeface="Helvetica Neue"/>
                <a:cs typeface="Helvetica Neue"/>
              </a:rPr>
              <a:t>PrimeSense</a:t>
            </a:r>
            <a:endParaRPr lang="en-US" sz="2000" b="1" dirty="0" smtClean="0">
              <a:solidFill>
                <a:srgbClr val="7F7F7F"/>
              </a:solidFill>
              <a:latin typeface="Helvetica Neue"/>
              <a:cs typeface="Helvetica Neue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2215" y="952488"/>
            <a:ext cx="1716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7F7F7F"/>
                </a:solidFill>
                <a:latin typeface="Helvetica Neue"/>
                <a:cs typeface="Helvetica Neue"/>
              </a:rPr>
              <a:t>Synthetic</a:t>
            </a:r>
            <a:endParaRPr lang="en-US" sz="2000" b="1" dirty="0">
              <a:solidFill>
                <a:srgbClr val="7F7F7F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5297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0106" y="2052357"/>
            <a:ext cx="6566334" cy="793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9158" y="3172731"/>
            <a:ext cx="7836722" cy="884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2572" y="735545"/>
            <a:ext cx="5516473" cy="958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L1 Depth comparison (multiple cameras)</a:t>
            </a:r>
          </a:p>
          <a:p>
            <a:endParaRPr lang="en-US" sz="1800" dirty="0"/>
          </a:p>
          <a:p>
            <a:endParaRPr lang="en-US" sz="1800" dirty="0" smtClean="0"/>
          </a:p>
          <a:p>
            <a:r>
              <a:rPr lang="en-US" sz="2000" dirty="0" smtClean="0"/>
              <a:t>Coefficient prior (out-of-bound penalty)</a:t>
            </a:r>
          </a:p>
          <a:p>
            <a:endParaRPr lang="en-US" sz="1800" dirty="0"/>
          </a:p>
          <a:p>
            <a:endParaRPr lang="en-US" sz="1800" dirty="0" smtClean="0"/>
          </a:p>
          <a:p>
            <a:r>
              <a:rPr lang="en-US" sz="2000" dirty="0" smtClean="0"/>
              <a:t>Interpenetration constraint</a:t>
            </a:r>
          </a:p>
          <a:p>
            <a:pPr lvl="1"/>
            <a:r>
              <a:rPr lang="en-US" sz="1800" dirty="0" smtClean="0"/>
              <a:t>Sum of bounding sphere interpenetrations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Pso</a:t>
            </a:r>
            <a:r>
              <a:rPr lang="en-US" dirty="0" smtClean="0"/>
              <a:t>/nm Objective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52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Calibration was hard</a:t>
            </a:r>
          </a:p>
          <a:p>
            <a:pPr lvl="1"/>
            <a:r>
              <a:rPr lang="en-US" sz="1600" dirty="0" smtClean="0"/>
              <a:t>PrimeSense has subtle depth non-linearity</a:t>
            </a:r>
          </a:p>
          <a:p>
            <a:pPr lvl="1"/>
            <a:r>
              <a:rPr lang="en-US" sz="1600" dirty="0" smtClean="0"/>
              <a:t>FOVs never match</a:t>
            </a:r>
          </a:p>
          <a:p>
            <a:pPr lvl="1"/>
            <a:r>
              <a:rPr lang="en-US" sz="1600" dirty="0" smtClean="0"/>
              <a:t>Shake-n-Sense</a:t>
            </a:r>
            <a:r>
              <a:rPr lang="en-US" sz="1600" baseline="30000" dirty="0" smtClean="0">
                <a:solidFill>
                  <a:schemeClr val="tx1"/>
                </a:solidFill>
              </a:rPr>
              <a:t>[1]</a:t>
            </a:r>
            <a:endParaRPr lang="en-US" sz="600" dirty="0" smtClean="0"/>
          </a:p>
          <a:p>
            <a:r>
              <a:rPr lang="en-US" sz="1800" dirty="0" smtClean="0"/>
              <a:t>We use a variant of ICP</a:t>
            </a:r>
          </a:p>
          <a:p>
            <a:pPr lvl="1"/>
            <a:r>
              <a:rPr lang="en-US" sz="1600" dirty="0" smtClean="0"/>
              <a:t>BFGS to minimize Registration Error</a:t>
            </a:r>
          </a:p>
          <a:p>
            <a:pPr lvl="1"/>
            <a:r>
              <a:rPr lang="en-US" sz="1600" dirty="0" smtClean="0"/>
              <a:t>Camera </a:t>
            </a:r>
            <a:r>
              <a:rPr lang="en-US" sz="1600" dirty="0" err="1" smtClean="0"/>
              <a:t>extrinsics</a:t>
            </a:r>
            <a:r>
              <a:rPr lang="en-US" sz="1600" dirty="0" smtClean="0"/>
              <a:t> (T</a:t>
            </a:r>
            <a:r>
              <a:rPr lang="en-US" sz="1600" baseline="-25000" dirty="0" smtClean="0"/>
              <a:t>i</a:t>
            </a:r>
            <a:r>
              <a:rPr lang="en-US" sz="1600" dirty="0" smtClean="0"/>
              <a:t>) doesn’t have to be rigid! (add skew &amp; scale)</a:t>
            </a:r>
            <a:endParaRPr lang="en-US" sz="1600" baseline="-250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Cameras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39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39553" y="4912668"/>
            <a:ext cx="74294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[1] A. Butler et al.,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Shake'N'Sense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: Reducing Interference for Overlapping Structured Light Depth Cameras</a:t>
            </a: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536" y="3611570"/>
            <a:ext cx="3778963" cy="96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4702" y="3433582"/>
            <a:ext cx="3624020" cy="1113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962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22335" y="2017457"/>
            <a:ext cx="3578160" cy="2681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Supervised learning based approach</a:t>
            </a:r>
          </a:p>
          <a:p>
            <a:pPr lvl="1"/>
            <a:r>
              <a:rPr lang="en-US" sz="1600" dirty="0"/>
              <a:t>Needs labeled dataset + machine learning</a:t>
            </a:r>
          </a:p>
          <a:p>
            <a:pPr lvl="1"/>
            <a:r>
              <a:rPr lang="en-US" sz="1600" dirty="0"/>
              <a:t> Existing datasets had limited pose information for hands</a:t>
            </a:r>
            <a:endParaRPr lang="en-US" sz="1800" dirty="0"/>
          </a:p>
          <a:p>
            <a:r>
              <a:rPr lang="en-US" sz="1800" dirty="0"/>
              <a:t>Architecture</a:t>
            </a:r>
          </a:p>
          <a:p>
            <a:pPr lvl="1"/>
            <a:endParaRPr lang="en-US" sz="1600" dirty="0" smtClean="0"/>
          </a:p>
          <a:p>
            <a:endParaRPr lang="en-US" sz="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4</a:t>
            </a:fld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/>
            <a:r>
              <a:rPr lang="en-US" dirty="0" smtClean="0"/>
              <a:t>Pipeline overview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259632" y="4015866"/>
            <a:ext cx="2664296" cy="648072"/>
          </a:xfrm>
          <a:prstGeom prst="rect">
            <a:avLst/>
          </a:prstGeom>
          <a:noFill/>
          <a:ln w="571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Helvetica Neue"/>
                <a:cs typeface="Helvetica Neue"/>
              </a:rPr>
              <a:t>OFFLINE DATABASE CREATION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835694" y="2463738"/>
            <a:ext cx="1512170" cy="999111"/>
          </a:xfrm>
          <a:prstGeom prst="rect">
            <a:avLst/>
          </a:prstGeom>
          <a:noFill/>
          <a:ln w="571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Helvetica Neue"/>
                <a:cs typeface="Helvetica Neue"/>
              </a:rPr>
              <a:t>CONVNET JOINT DETECT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1520" y="2463738"/>
            <a:ext cx="1152128" cy="999111"/>
          </a:xfrm>
          <a:prstGeom prst="rect">
            <a:avLst/>
          </a:prstGeom>
          <a:solidFill>
            <a:srgbClr val="3D89F9"/>
          </a:solidFill>
          <a:ln w="571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FFFFFF"/>
                </a:solidFill>
                <a:latin typeface="Helvetica Neue"/>
                <a:cs typeface="Helvetica Neue"/>
              </a:rPr>
              <a:t>RDF </a:t>
            </a:r>
          </a:p>
          <a:p>
            <a:pPr algn="ctr"/>
            <a:r>
              <a:rPr lang="en-US" sz="1600" b="1" dirty="0" smtClean="0">
                <a:solidFill>
                  <a:srgbClr val="FFFFFF"/>
                </a:solidFill>
                <a:latin typeface="Helvetica Neue"/>
                <a:cs typeface="Helvetica Neue"/>
              </a:rPr>
              <a:t>HAND DETECT</a:t>
            </a:r>
            <a:endParaRPr lang="en-US" sz="1600" b="1" dirty="0">
              <a:solidFill>
                <a:srgbClr val="FFFFFF"/>
              </a:solidFill>
              <a:latin typeface="Helvetica Neue"/>
              <a:cs typeface="Helvetica Neue"/>
            </a:endParaRPr>
          </a:p>
        </p:txBody>
      </p:sp>
      <p:cxnSp>
        <p:nvCxnSpPr>
          <p:cNvPr id="16" name="Straight Arrow Connector 15"/>
          <p:cNvCxnSpPr>
            <a:stCxn id="15" idx="3"/>
            <a:endCxn id="14" idx="1"/>
          </p:cNvCxnSpPr>
          <p:nvPr/>
        </p:nvCxnSpPr>
        <p:spPr>
          <a:xfrm>
            <a:off x="1403648" y="2963294"/>
            <a:ext cx="432046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4" idx="3"/>
            <a:endCxn id="18" idx="1"/>
          </p:cNvCxnSpPr>
          <p:nvPr/>
        </p:nvCxnSpPr>
        <p:spPr>
          <a:xfrm>
            <a:off x="3347865" y="2963294"/>
            <a:ext cx="47759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825464" y="2463738"/>
            <a:ext cx="1034569" cy="999111"/>
          </a:xfrm>
          <a:prstGeom prst="rect">
            <a:avLst/>
          </a:prstGeom>
          <a:noFill/>
          <a:ln w="571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Helvetica Neue"/>
                <a:cs typeface="Helvetica Neue"/>
              </a:rPr>
              <a:t>IK 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Helvetica Neue"/>
                <a:cs typeface="Helvetica Neue"/>
              </a:rPr>
              <a:t>POSE</a:t>
            </a:r>
            <a:endParaRPr lang="en-US" b="1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cxnSp>
        <p:nvCxnSpPr>
          <p:cNvPr id="19" name="Straight Arrow Connector 18"/>
          <p:cNvCxnSpPr>
            <a:stCxn id="13" idx="0"/>
            <a:endCxn id="14" idx="2"/>
          </p:cNvCxnSpPr>
          <p:nvPr/>
        </p:nvCxnSpPr>
        <p:spPr>
          <a:xfrm flipH="1" flipV="1">
            <a:off x="2591779" y="3462849"/>
            <a:ext cx="1" cy="553017"/>
          </a:xfrm>
          <a:prstGeom prst="straightConnector1">
            <a:avLst/>
          </a:prstGeom>
          <a:ln w="57150" cmpd="sng">
            <a:solidFill>
              <a:schemeClr val="tx1"/>
            </a:solidFill>
            <a:prstDash val="sysDot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29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Convolutional network feature detector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Detection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07504" y="4922753"/>
            <a:ext cx="360040" cy="282960"/>
          </a:xfrm>
        </p:spPr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40</a:t>
            </a:fld>
            <a:endParaRPr lang="en-US" dirty="0"/>
          </a:p>
        </p:txBody>
      </p:sp>
      <p:sp>
        <p:nvSpPr>
          <p:cNvPr id="330" name="Rectangle 329"/>
          <p:cNvSpPr/>
          <p:nvPr/>
        </p:nvSpPr>
        <p:spPr>
          <a:xfrm>
            <a:off x="1514862" y="2237237"/>
            <a:ext cx="7009178" cy="2436568"/>
          </a:xfrm>
          <a:prstGeom prst="rect">
            <a:avLst/>
          </a:prstGeom>
          <a:ln w="38100">
            <a:solidFill>
              <a:srgbClr val="3D89F9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en-US" dirty="0" smtClean="0">
              <a:latin typeface="HelveticaNeue"/>
            </a:endParaRPr>
          </a:p>
        </p:txBody>
      </p:sp>
      <p:grpSp>
        <p:nvGrpSpPr>
          <p:cNvPr id="331" name="Group 330"/>
          <p:cNvGrpSpPr/>
          <p:nvPr/>
        </p:nvGrpSpPr>
        <p:grpSpPr>
          <a:xfrm>
            <a:off x="4906363" y="757151"/>
            <a:ext cx="3662896" cy="1184429"/>
            <a:chOff x="4449306" y="1268760"/>
            <a:chExt cx="4378160" cy="1513437"/>
          </a:xfrm>
        </p:grpSpPr>
        <p:sp>
          <p:nvSpPr>
            <p:cNvPr id="333" name="Rounded Rectangle 332"/>
            <p:cNvSpPr/>
            <p:nvPr/>
          </p:nvSpPr>
          <p:spPr>
            <a:xfrm>
              <a:off x="5962744" y="1268760"/>
              <a:ext cx="972924" cy="432411"/>
            </a:xfrm>
            <a:prstGeom prst="roundRect">
              <a:avLst>
                <a:gd name="adj" fmla="val 0"/>
              </a:avLst>
            </a:prstGeom>
            <a:noFill/>
            <a:ln w="38100" cap="rnd" cmpd="sng">
              <a:solidFill>
                <a:srgbClr val="3D89F9"/>
              </a:solidFill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  <a:sp3d extrusionH="76200" contourW="12700" prstMaterial="matte">
              <a:extrusionClr>
                <a:srgbClr val="3D89F9"/>
              </a:extrusionClr>
              <a:contourClr>
                <a:srgbClr val="3D89F9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b="1" dirty="0" err="1" smtClean="0">
                  <a:solidFill>
                    <a:srgbClr val="3D89F9"/>
                  </a:solidFill>
                  <a:latin typeface="Helvetica Neue"/>
                  <a:cs typeface="Helvetica Neue"/>
                </a:rPr>
                <a:t>CNet</a:t>
              </a:r>
              <a:endParaRPr lang="en-US" sz="1600" b="1" dirty="0">
                <a:solidFill>
                  <a:srgbClr val="3D89F9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334" name="Rounded Rectangle 333"/>
            <p:cNvSpPr/>
            <p:nvPr/>
          </p:nvSpPr>
          <p:spPr>
            <a:xfrm>
              <a:off x="5962744" y="1819310"/>
              <a:ext cx="972924" cy="432411"/>
            </a:xfrm>
            <a:prstGeom prst="roundRect">
              <a:avLst>
                <a:gd name="adj" fmla="val 0"/>
              </a:avLst>
            </a:prstGeom>
            <a:noFill/>
            <a:ln w="19050" cap="rnd" cmpd="sng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  <a:sp3d extrusionH="76200" contourW="12700" prstMaterial="matte">
              <a:extrusionClr>
                <a:schemeClr val="tx1"/>
              </a:extrusionClr>
              <a:contourClr>
                <a:schemeClr val="tx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b="1" dirty="0" err="1" smtClean="0">
                  <a:solidFill>
                    <a:srgbClr val="3D89F9"/>
                  </a:solidFill>
                  <a:latin typeface="Helvetica Neue"/>
                  <a:cs typeface="Helvetica Neue"/>
                </a:rPr>
                <a:t>CNet</a:t>
              </a:r>
              <a:endParaRPr lang="en-US" sz="1600" b="1" dirty="0">
                <a:solidFill>
                  <a:srgbClr val="3D89F9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335" name="Rounded Rectangle 334"/>
            <p:cNvSpPr/>
            <p:nvPr/>
          </p:nvSpPr>
          <p:spPr>
            <a:xfrm>
              <a:off x="5962744" y="2349786"/>
              <a:ext cx="972924" cy="432411"/>
            </a:xfrm>
            <a:prstGeom prst="roundRect">
              <a:avLst>
                <a:gd name="adj" fmla="val 0"/>
              </a:avLst>
            </a:prstGeom>
            <a:noFill/>
            <a:ln w="19050" cap="rnd" cmpd="sng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  <a:sp3d extrusionH="76200" contourW="12700" prstMaterial="matte">
              <a:extrusionClr>
                <a:schemeClr val="tx1"/>
              </a:extrusionClr>
              <a:contourClr>
                <a:schemeClr val="tx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b="1" dirty="0" err="1" smtClean="0">
                  <a:solidFill>
                    <a:srgbClr val="3D89F9"/>
                  </a:solidFill>
                  <a:latin typeface="Helvetica Neue"/>
                  <a:cs typeface="Helvetica Neue"/>
                </a:rPr>
                <a:t>CNet</a:t>
              </a:r>
              <a:endParaRPr lang="en-US" sz="1600" b="1" dirty="0">
                <a:solidFill>
                  <a:srgbClr val="3D89F9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336" name="Rounded Rectangle 335"/>
            <p:cNvSpPr/>
            <p:nvPr/>
          </p:nvSpPr>
          <p:spPr>
            <a:xfrm>
              <a:off x="4449306" y="1819310"/>
              <a:ext cx="972924" cy="432411"/>
            </a:xfrm>
            <a:prstGeom prst="roundRect">
              <a:avLst>
                <a:gd name="adj" fmla="val 0"/>
              </a:avLst>
            </a:prstGeom>
            <a:noFill/>
            <a:ln w="19050" cap="rnd" cmpd="sng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  <a:sp3d extrusionH="76200" contourW="12700" prstMaterial="matte">
              <a:extrusionClr>
                <a:schemeClr val="tx1"/>
              </a:extrusionClr>
              <a:contourClr>
                <a:schemeClr val="tx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b="1" dirty="0" smtClean="0">
                  <a:solidFill>
                    <a:srgbClr val="3D89F9"/>
                  </a:solidFill>
                  <a:latin typeface="Helvetica Neue"/>
                  <a:cs typeface="Helvetica Neue"/>
                </a:rPr>
                <a:t>LCN</a:t>
              </a:r>
              <a:endParaRPr lang="en-US" sz="1600" b="1" dirty="0">
                <a:solidFill>
                  <a:srgbClr val="3D89F9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337" name="Straight Arrow Connector 336"/>
            <p:cNvCxnSpPr>
              <a:stCxn id="336" idx="3"/>
              <a:endCxn id="333" idx="1"/>
            </p:cNvCxnSpPr>
            <p:nvPr/>
          </p:nvCxnSpPr>
          <p:spPr>
            <a:xfrm flipV="1">
              <a:off x="5422230" y="1484965"/>
              <a:ext cx="540514" cy="55055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/>
            <p:cNvCxnSpPr>
              <a:stCxn id="336" idx="3"/>
              <a:endCxn id="334" idx="1"/>
            </p:cNvCxnSpPr>
            <p:nvPr/>
          </p:nvCxnSpPr>
          <p:spPr>
            <a:xfrm>
              <a:off x="5422230" y="2035516"/>
              <a:ext cx="540514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/>
            <p:cNvCxnSpPr>
              <a:stCxn id="336" idx="3"/>
              <a:endCxn id="335" idx="1"/>
            </p:cNvCxnSpPr>
            <p:nvPr/>
          </p:nvCxnSpPr>
          <p:spPr>
            <a:xfrm>
              <a:off x="5422230" y="2035516"/>
              <a:ext cx="540514" cy="530476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0" name="Rounded Rectangle 339"/>
            <p:cNvSpPr/>
            <p:nvPr/>
          </p:nvSpPr>
          <p:spPr>
            <a:xfrm>
              <a:off x="7097822" y="1268760"/>
              <a:ext cx="162155" cy="1513437"/>
            </a:xfrm>
            <a:prstGeom prst="roundRect">
              <a:avLst>
                <a:gd name="adj" fmla="val 0"/>
              </a:avLst>
            </a:prstGeom>
            <a:noFill/>
            <a:ln w="19050" cap="rnd" cmpd="sng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  <a:sp3d extrusionH="76200" contourW="12700" prstMaterial="matte">
              <a:extrusionClr>
                <a:schemeClr val="tx1"/>
              </a:extrusionClr>
              <a:contourClr>
                <a:schemeClr val="tx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>
                <a:solidFill>
                  <a:schemeClr val="tx1"/>
                </a:solidFill>
                <a:latin typeface="HelveticaNeue"/>
                <a:cs typeface="Baskerville"/>
              </a:endParaRPr>
            </a:p>
          </p:txBody>
        </p:sp>
        <p:sp>
          <p:nvSpPr>
            <p:cNvPr id="341" name="Rectangle 340"/>
            <p:cNvSpPr/>
            <p:nvPr/>
          </p:nvSpPr>
          <p:spPr>
            <a:xfrm>
              <a:off x="7151873" y="1322813"/>
              <a:ext cx="54051" cy="540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342" name="Rectangle 341"/>
            <p:cNvSpPr/>
            <p:nvPr/>
          </p:nvSpPr>
          <p:spPr>
            <a:xfrm>
              <a:off x="7151873" y="1376862"/>
              <a:ext cx="54051" cy="540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343" name="Rectangle 342"/>
            <p:cNvSpPr/>
            <p:nvPr/>
          </p:nvSpPr>
          <p:spPr>
            <a:xfrm>
              <a:off x="7151873" y="1430916"/>
              <a:ext cx="54051" cy="540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7151873" y="1484965"/>
              <a:ext cx="54051" cy="540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7151873" y="1539018"/>
              <a:ext cx="54051" cy="540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7151873" y="1593068"/>
              <a:ext cx="54051" cy="540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7151873" y="1647120"/>
              <a:ext cx="54051" cy="540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7151873" y="1701171"/>
              <a:ext cx="54051" cy="540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349" name="Rectangle 348"/>
            <p:cNvSpPr/>
            <p:nvPr/>
          </p:nvSpPr>
          <p:spPr>
            <a:xfrm>
              <a:off x="7151873" y="1755222"/>
              <a:ext cx="54051" cy="540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350" name="Rectangle 349"/>
            <p:cNvSpPr/>
            <p:nvPr/>
          </p:nvSpPr>
          <p:spPr>
            <a:xfrm>
              <a:off x="7151873" y="1809274"/>
              <a:ext cx="54051" cy="540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7151873" y="1863324"/>
              <a:ext cx="54051" cy="540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352" name="Rectangle 351"/>
            <p:cNvSpPr/>
            <p:nvPr/>
          </p:nvSpPr>
          <p:spPr>
            <a:xfrm>
              <a:off x="7151873" y="2133582"/>
              <a:ext cx="54051" cy="540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353" name="Rectangle 352"/>
            <p:cNvSpPr/>
            <p:nvPr/>
          </p:nvSpPr>
          <p:spPr>
            <a:xfrm>
              <a:off x="7151873" y="2187634"/>
              <a:ext cx="54051" cy="540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7151873" y="2241685"/>
              <a:ext cx="54051" cy="540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355" name="Rectangle 354"/>
            <p:cNvSpPr/>
            <p:nvPr/>
          </p:nvSpPr>
          <p:spPr>
            <a:xfrm>
              <a:off x="7151873" y="2295737"/>
              <a:ext cx="54051" cy="540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7151873" y="2349789"/>
              <a:ext cx="54051" cy="540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7151873" y="2348880"/>
              <a:ext cx="54051" cy="540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7151873" y="2402929"/>
              <a:ext cx="54051" cy="540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7151873" y="2456982"/>
              <a:ext cx="54051" cy="540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7151873" y="2511033"/>
              <a:ext cx="54051" cy="540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7151873" y="2565085"/>
              <a:ext cx="54051" cy="540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362" name="Rectangle 361"/>
            <p:cNvSpPr/>
            <p:nvPr/>
          </p:nvSpPr>
          <p:spPr>
            <a:xfrm>
              <a:off x="7151873" y="2619135"/>
              <a:ext cx="54051" cy="540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cxnSp>
          <p:nvCxnSpPr>
            <p:cNvPr id="363" name="Straight Arrow Connector 362"/>
            <p:cNvCxnSpPr>
              <a:stCxn id="333" idx="3"/>
            </p:cNvCxnSpPr>
            <p:nvPr/>
          </p:nvCxnSpPr>
          <p:spPr>
            <a:xfrm flipV="1">
              <a:off x="6935669" y="1484964"/>
              <a:ext cx="162155" cy="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Arrow Connector 363"/>
            <p:cNvCxnSpPr>
              <a:stCxn id="334" idx="3"/>
            </p:cNvCxnSpPr>
            <p:nvPr/>
          </p:nvCxnSpPr>
          <p:spPr>
            <a:xfrm flipV="1">
              <a:off x="6935669" y="2035513"/>
              <a:ext cx="162155" cy="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Arrow Connector 364"/>
            <p:cNvCxnSpPr/>
            <p:nvPr/>
          </p:nvCxnSpPr>
          <p:spPr>
            <a:xfrm flipV="1">
              <a:off x="6935669" y="2511030"/>
              <a:ext cx="162155" cy="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6" name="Rounded Rectangle 365"/>
            <p:cNvSpPr/>
            <p:nvPr/>
          </p:nvSpPr>
          <p:spPr>
            <a:xfrm>
              <a:off x="7422131" y="1809273"/>
              <a:ext cx="972924" cy="432411"/>
            </a:xfrm>
            <a:prstGeom prst="roundRect">
              <a:avLst>
                <a:gd name="adj" fmla="val 0"/>
              </a:avLst>
            </a:prstGeom>
            <a:noFill/>
            <a:ln w="19050" cap="rnd" cmpd="sng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  <a:sp3d extrusionH="76200" contourW="12700" prstMaterial="matte">
              <a:extrusionClr>
                <a:schemeClr val="tx1"/>
              </a:extrusionClr>
              <a:contourClr>
                <a:schemeClr val="tx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b="1" dirty="0" err="1" smtClean="0">
                  <a:solidFill>
                    <a:srgbClr val="3D89F9"/>
                  </a:solidFill>
                  <a:latin typeface="Helvetica Neue"/>
                  <a:cs typeface="Helvetica Neue"/>
                </a:rPr>
                <a:t>NNet</a:t>
              </a:r>
              <a:endParaRPr lang="en-US" sz="1600" b="1" dirty="0">
                <a:solidFill>
                  <a:srgbClr val="3D89F9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367" name="Straight Arrow Connector 366"/>
            <p:cNvCxnSpPr>
              <a:stCxn id="340" idx="3"/>
              <a:endCxn id="366" idx="1"/>
            </p:cNvCxnSpPr>
            <p:nvPr/>
          </p:nvCxnSpPr>
          <p:spPr>
            <a:xfrm flipV="1">
              <a:off x="7259977" y="2025479"/>
              <a:ext cx="162155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8" name="Rounded Rectangle 367"/>
            <p:cNvSpPr/>
            <p:nvPr/>
          </p:nvSpPr>
          <p:spPr>
            <a:xfrm>
              <a:off x="8557209" y="1268760"/>
              <a:ext cx="270257" cy="1513437"/>
            </a:xfrm>
            <a:prstGeom prst="roundRect">
              <a:avLst>
                <a:gd name="adj" fmla="val 0"/>
              </a:avLst>
            </a:prstGeom>
            <a:noFill/>
            <a:ln w="19050" cap="rnd" cmpd="sng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  <a:sp3d extrusionH="76200" contourW="12700" prstMaterial="matte">
              <a:extrusionClr>
                <a:schemeClr val="tx1"/>
              </a:extrusionClr>
              <a:contourClr>
                <a:schemeClr val="tx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>
                <a:solidFill>
                  <a:schemeClr val="tx1"/>
                </a:solidFill>
                <a:latin typeface="HelveticaNeue"/>
                <a:cs typeface="Baskerville"/>
              </a:endParaRPr>
            </a:p>
          </p:txBody>
        </p:sp>
        <p:cxnSp>
          <p:nvCxnSpPr>
            <p:cNvPr id="369" name="Straight Arrow Connector 368"/>
            <p:cNvCxnSpPr>
              <a:stCxn id="366" idx="3"/>
              <a:endCxn id="368" idx="1"/>
            </p:cNvCxnSpPr>
            <p:nvPr/>
          </p:nvCxnSpPr>
          <p:spPr>
            <a:xfrm>
              <a:off x="8395055" y="2025479"/>
              <a:ext cx="162155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/>
          </p:nvCxnSpPr>
          <p:spPr>
            <a:xfrm flipH="1">
              <a:off x="7178899" y="1971426"/>
              <a:ext cx="847" cy="108102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/>
          </p:nvCxnSpPr>
          <p:spPr>
            <a:xfrm flipH="1">
              <a:off x="8693097" y="1971426"/>
              <a:ext cx="847" cy="108102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2" name="Rectangle 371"/>
            <p:cNvSpPr/>
            <p:nvPr/>
          </p:nvSpPr>
          <p:spPr>
            <a:xfrm>
              <a:off x="8611261" y="1755223"/>
              <a:ext cx="162156" cy="1621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373" name="Rectangle 372"/>
            <p:cNvSpPr/>
            <p:nvPr/>
          </p:nvSpPr>
          <p:spPr>
            <a:xfrm>
              <a:off x="8611261" y="1539017"/>
              <a:ext cx="162156" cy="1621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374" name="Rectangle 373"/>
            <p:cNvSpPr/>
            <p:nvPr/>
          </p:nvSpPr>
          <p:spPr>
            <a:xfrm>
              <a:off x="8611261" y="1322811"/>
              <a:ext cx="162156" cy="1621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375" name="Rectangle 374"/>
            <p:cNvSpPr/>
            <p:nvPr/>
          </p:nvSpPr>
          <p:spPr>
            <a:xfrm>
              <a:off x="8611261" y="2511034"/>
              <a:ext cx="162156" cy="1621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376" name="Rectangle 375"/>
            <p:cNvSpPr/>
            <p:nvPr/>
          </p:nvSpPr>
          <p:spPr>
            <a:xfrm>
              <a:off x="8611261" y="2349788"/>
              <a:ext cx="162156" cy="1621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377" name="Rectangle 376"/>
            <p:cNvSpPr/>
            <p:nvPr/>
          </p:nvSpPr>
          <p:spPr>
            <a:xfrm>
              <a:off x="8611261" y="2133583"/>
              <a:ext cx="162156" cy="1621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</p:grpSp>
      <p:cxnSp>
        <p:nvCxnSpPr>
          <p:cNvPr id="332" name="Straight Arrow Connector 331"/>
          <p:cNvCxnSpPr/>
          <p:nvPr/>
        </p:nvCxnSpPr>
        <p:spPr>
          <a:xfrm flipV="1">
            <a:off x="1514862" y="1123782"/>
            <a:ext cx="4657688" cy="1113455"/>
          </a:xfrm>
          <a:prstGeom prst="straightConnector1">
            <a:avLst/>
          </a:prstGeom>
          <a:ln w="38100">
            <a:solidFill>
              <a:srgbClr val="3D89F9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Arrow Connector 328"/>
          <p:cNvCxnSpPr/>
          <p:nvPr/>
        </p:nvCxnSpPr>
        <p:spPr>
          <a:xfrm flipH="1" flipV="1">
            <a:off x="6986526" y="1123782"/>
            <a:ext cx="1537514" cy="1113455"/>
          </a:xfrm>
          <a:prstGeom prst="straightConnector1">
            <a:avLst/>
          </a:prstGeom>
          <a:ln w="38100">
            <a:solidFill>
              <a:srgbClr val="3D89F9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6" name="Group 285"/>
          <p:cNvGrpSpPr/>
          <p:nvPr/>
        </p:nvGrpSpPr>
        <p:grpSpPr>
          <a:xfrm>
            <a:off x="1273885" y="2288993"/>
            <a:ext cx="7105715" cy="2221324"/>
            <a:chOff x="844239" y="1712257"/>
            <a:chExt cx="6680168" cy="2232443"/>
          </a:xfrm>
        </p:grpSpPr>
        <p:pic>
          <p:nvPicPr>
            <p:cNvPr id="287" name="Picture 5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4615" y="2477624"/>
              <a:ext cx="720099" cy="720102"/>
            </a:xfrm>
            <a:prstGeom prst="rect">
              <a:avLst/>
            </a:prstGeom>
            <a:noFill/>
            <a:ln w="3810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88" name="Straight Connector 287"/>
            <p:cNvCxnSpPr/>
            <p:nvPr/>
          </p:nvCxnSpPr>
          <p:spPr>
            <a:xfrm>
              <a:off x="2306375" y="2798302"/>
              <a:ext cx="271280" cy="284201"/>
            </a:xfrm>
            <a:prstGeom prst="line">
              <a:avLst/>
            </a:prstGeom>
            <a:ln w="381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>
              <a:off x="3074105" y="2043940"/>
              <a:ext cx="271280" cy="284201"/>
            </a:xfrm>
            <a:prstGeom prst="line">
              <a:avLst/>
            </a:prstGeom>
            <a:ln w="381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0" name="Picture 10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0929" y="2475651"/>
              <a:ext cx="720099" cy="722074"/>
            </a:xfrm>
            <a:prstGeom prst="rect">
              <a:avLst/>
            </a:prstGeom>
            <a:noFill/>
            <a:ln w="3810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1" name="Picture 6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6909" y="2333604"/>
              <a:ext cx="720099" cy="720102"/>
            </a:xfrm>
            <a:prstGeom prst="rect">
              <a:avLst/>
            </a:prstGeom>
            <a:noFill/>
            <a:ln w="3810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2" name="Picture 9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1143" y="2055341"/>
              <a:ext cx="720099" cy="720102"/>
            </a:xfrm>
            <a:prstGeom prst="rect">
              <a:avLst/>
            </a:prstGeom>
            <a:noFill/>
            <a:ln w="3810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93" name="Straight Arrow Connector 292"/>
            <p:cNvCxnSpPr/>
            <p:nvPr/>
          </p:nvCxnSpPr>
          <p:spPr>
            <a:xfrm>
              <a:off x="2068410" y="3358755"/>
              <a:ext cx="648090" cy="0"/>
            </a:xfrm>
            <a:prstGeom prst="straightConnector1">
              <a:avLst/>
            </a:prstGeom>
            <a:ln w="381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4" name="TextBox 293"/>
            <p:cNvSpPr txBox="1"/>
            <p:nvPr/>
          </p:nvSpPr>
          <p:spPr>
            <a:xfrm>
              <a:off x="1578889" y="3356997"/>
              <a:ext cx="1552910" cy="340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Helvetica Neue"/>
                  <a:cs typeface="Helvetica Neue"/>
                </a:rPr>
                <a:t>convolution</a:t>
              </a:r>
              <a:endParaRPr lang="en-US" sz="1600" b="1" dirty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1912834" y="1712257"/>
              <a:ext cx="1495449" cy="525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5B0E8D"/>
                  </a:solidFill>
                  <a:latin typeface="Helvetica Neue"/>
                  <a:cs typeface="Helvetica Neue"/>
                </a:rPr>
                <a:t>16x92x92</a:t>
              </a:r>
            </a:p>
            <a:p>
              <a:pPr algn="ctr"/>
              <a:endParaRPr lang="en-US" sz="1400" dirty="0">
                <a:solidFill>
                  <a:srgbClr val="5B0E8D"/>
                </a:solidFill>
                <a:latin typeface="Helvetica Neue"/>
                <a:cs typeface="Helvetica Neue"/>
              </a:endParaRPr>
            </a:p>
          </p:txBody>
        </p:sp>
        <p:pic>
          <p:nvPicPr>
            <p:cNvPr id="296" name="Picture 11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5148" y="2626251"/>
              <a:ext cx="577658" cy="576081"/>
            </a:xfrm>
            <a:prstGeom prst="rect">
              <a:avLst/>
            </a:prstGeom>
            <a:noFill/>
            <a:ln w="3810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7" name="Picture 12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1128" y="2480653"/>
              <a:ext cx="577657" cy="577660"/>
            </a:xfrm>
            <a:prstGeom prst="rect">
              <a:avLst/>
            </a:prstGeom>
            <a:noFill/>
            <a:ln w="3810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8" name="Picture 13"/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6457" y="2335982"/>
              <a:ext cx="578311" cy="578312"/>
            </a:xfrm>
            <a:prstGeom prst="rect">
              <a:avLst/>
            </a:prstGeom>
            <a:noFill/>
            <a:ln w="3810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99" name="Straight Arrow Connector 298"/>
            <p:cNvCxnSpPr/>
            <p:nvPr/>
          </p:nvCxnSpPr>
          <p:spPr>
            <a:xfrm>
              <a:off x="3491848" y="3358755"/>
              <a:ext cx="648090" cy="0"/>
            </a:xfrm>
            <a:prstGeom prst="straightConnector1">
              <a:avLst/>
            </a:prstGeom>
            <a:ln w="381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TextBox 299"/>
            <p:cNvSpPr txBox="1"/>
            <p:nvPr/>
          </p:nvSpPr>
          <p:spPr>
            <a:xfrm>
              <a:off x="3059789" y="3356997"/>
              <a:ext cx="1495449" cy="587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err="1" smtClean="0">
                  <a:solidFill>
                    <a:schemeClr val="bg1">
                      <a:lumMod val="50000"/>
                    </a:schemeClr>
                  </a:solidFill>
                  <a:latin typeface="Helvetica Neue"/>
                  <a:cs typeface="Helvetica Neue"/>
                </a:rPr>
                <a:t>ReLU</a:t>
              </a:r>
              <a:r>
                <a:rPr lang="en-US" sz="1600" b="1" dirty="0">
                  <a:solidFill>
                    <a:schemeClr val="bg1">
                      <a:lumMod val="50000"/>
                    </a:schemeClr>
                  </a:solidFill>
                  <a:latin typeface="Helvetica Neue"/>
                  <a:cs typeface="Helvetica Neue"/>
                </a:rPr>
                <a:t> + </a:t>
              </a:r>
              <a:r>
                <a:rPr lang="en-US" sz="1600" b="1" dirty="0" err="1" smtClean="0">
                  <a:solidFill>
                    <a:schemeClr val="bg1">
                      <a:lumMod val="50000"/>
                    </a:schemeClr>
                  </a:solidFill>
                  <a:latin typeface="Helvetica Neue"/>
                  <a:cs typeface="Helvetica Neue"/>
                </a:rPr>
                <a:t>maxpool</a:t>
              </a:r>
              <a:r>
                <a:rPr 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Helvetica Neue"/>
                  <a:cs typeface="Helvetica Neue"/>
                </a:rPr>
                <a:t> </a:t>
              </a:r>
              <a:endParaRPr lang="en-US" sz="1600" b="1" dirty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301" name="TextBox 300"/>
            <p:cNvSpPr txBox="1"/>
            <p:nvPr/>
          </p:nvSpPr>
          <p:spPr>
            <a:xfrm>
              <a:off x="844239" y="2123497"/>
              <a:ext cx="1495449" cy="309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5B0E8D"/>
                  </a:solidFill>
                  <a:latin typeface="Helvetica Neue"/>
                  <a:cs typeface="Helvetica Neue"/>
                </a:rPr>
                <a:t>1x96x96</a:t>
              </a:r>
              <a:endParaRPr lang="en-US" sz="1400" dirty="0">
                <a:solidFill>
                  <a:srgbClr val="5B0E8D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302" name="TextBox 301"/>
            <p:cNvSpPr txBox="1"/>
            <p:nvPr/>
          </p:nvSpPr>
          <p:spPr>
            <a:xfrm>
              <a:off x="3275817" y="1719488"/>
              <a:ext cx="1495449" cy="525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5B0E8D"/>
                  </a:solidFill>
                  <a:latin typeface="Helvetica Neue"/>
                  <a:cs typeface="Helvetica Neue"/>
                </a:rPr>
                <a:t>16x23x23</a:t>
              </a:r>
            </a:p>
            <a:p>
              <a:pPr algn="ctr"/>
              <a:endParaRPr lang="en-US" sz="1400" dirty="0">
                <a:solidFill>
                  <a:srgbClr val="5B0E8D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303" name="Straight Connector 302"/>
            <p:cNvCxnSpPr/>
            <p:nvPr/>
          </p:nvCxnSpPr>
          <p:spPr>
            <a:xfrm>
              <a:off x="3739048" y="2671120"/>
              <a:ext cx="258837" cy="253816"/>
            </a:xfrm>
            <a:prstGeom prst="line">
              <a:avLst/>
            </a:prstGeom>
            <a:ln w="381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4" name="Picture 15"/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9046" y="2059873"/>
              <a:ext cx="577657" cy="576080"/>
            </a:xfrm>
            <a:prstGeom prst="rect">
              <a:avLst/>
            </a:prstGeom>
            <a:noFill/>
            <a:ln w="3810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5" name="Picture 17"/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1267" y="2666016"/>
              <a:ext cx="546959" cy="546960"/>
            </a:xfrm>
            <a:prstGeom prst="rect">
              <a:avLst/>
            </a:prstGeom>
            <a:noFill/>
            <a:ln w="3810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6" name="Picture 19"/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3184" y="2547933"/>
              <a:ext cx="545052" cy="545054"/>
            </a:xfrm>
            <a:prstGeom prst="rect">
              <a:avLst/>
            </a:prstGeom>
            <a:noFill/>
            <a:ln w="3810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" name="Picture 20"/>
            <p:cNvPicPr>
              <a:picLocks noChangeAspect="1" noChangeArrowheads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9356" y="2404105"/>
              <a:ext cx="546959" cy="546960"/>
            </a:xfrm>
            <a:prstGeom prst="rect">
              <a:avLst/>
            </a:prstGeom>
            <a:noFill/>
            <a:ln w="3810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08" name="Straight Connector 307"/>
            <p:cNvCxnSpPr/>
            <p:nvPr/>
          </p:nvCxnSpPr>
          <p:spPr>
            <a:xfrm>
              <a:off x="5724157" y="2136665"/>
              <a:ext cx="271280" cy="284201"/>
            </a:xfrm>
            <a:prstGeom prst="line">
              <a:avLst/>
            </a:prstGeom>
            <a:ln w="381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9" name="Picture 16"/>
            <p:cNvPicPr>
              <a:picLocks noChangeAspect="1" noChangeArrowheads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077" y="2160429"/>
              <a:ext cx="546959" cy="546960"/>
            </a:xfrm>
            <a:prstGeom prst="rect">
              <a:avLst/>
            </a:prstGeom>
            <a:noFill/>
            <a:ln w="3810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10" name="TextBox 309"/>
            <p:cNvSpPr txBox="1"/>
            <p:nvPr/>
          </p:nvSpPr>
          <p:spPr>
            <a:xfrm>
              <a:off x="4716017" y="1809615"/>
              <a:ext cx="1495449" cy="525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5B0E8D"/>
                  </a:solidFill>
                  <a:latin typeface="Helvetica Neue"/>
                  <a:cs typeface="Helvetica Neue"/>
                </a:rPr>
                <a:t>32x22x22</a:t>
              </a:r>
            </a:p>
            <a:p>
              <a:pPr algn="ctr"/>
              <a:endParaRPr lang="en-US" sz="1400" dirty="0">
                <a:solidFill>
                  <a:srgbClr val="5B0E8D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311" name="Straight Arrow Connector 310"/>
            <p:cNvCxnSpPr/>
            <p:nvPr/>
          </p:nvCxnSpPr>
          <p:spPr>
            <a:xfrm>
              <a:off x="5004057" y="3356996"/>
              <a:ext cx="648090" cy="0"/>
            </a:xfrm>
            <a:prstGeom prst="straightConnector1">
              <a:avLst/>
            </a:prstGeom>
            <a:ln w="381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2" name="TextBox 311"/>
            <p:cNvSpPr txBox="1"/>
            <p:nvPr/>
          </p:nvSpPr>
          <p:spPr>
            <a:xfrm>
              <a:off x="4517481" y="3356996"/>
              <a:ext cx="1574244" cy="340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Helvetica Neue"/>
                  <a:cs typeface="Helvetica Neue"/>
                </a:rPr>
                <a:t>convolution</a:t>
              </a:r>
              <a:endParaRPr lang="en-US" sz="1600" b="1" dirty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endParaRPr>
            </a:p>
          </p:txBody>
        </p:sp>
        <p:pic>
          <p:nvPicPr>
            <p:cNvPr id="313" name="Picture 21"/>
            <p:cNvPicPr>
              <a:picLocks noChangeAspect="1" noChangeArrowheads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0160" y="2786138"/>
              <a:ext cx="444247" cy="442696"/>
            </a:xfrm>
            <a:prstGeom prst="rect">
              <a:avLst/>
            </a:prstGeom>
            <a:noFill/>
            <a:ln w="3810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14" name="Picture 22"/>
            <p:cNvPicPr>
              <a:picLocks noChangeAspect="1"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8325" y="2642119"/>
              <a:ext cx="444248" cy="441142"/>
            </a:xfrm>
            <a:prstGeom prst="rect">
              <a:avLst/>
            </a:prstGeom>
            <a:noFill/>
            <a:ln w="3810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15" name="Picture 25"/>
            <p:cNvPicPr>
              <a:picLocks noChangeAspect="1" noChangeArrowheads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4307" y="2498097"/>
              <a:ext cx="444247" cy="442696"/>
            </a:xfrm>
            <a:prstGeom prst="rect">
              <a:avLst/>
            </a:prstGeom>
            <a:noFill/>
            <a:ln w="3810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16" name="TextBox 315"/>
            <p:cNvSpPr txBox="1"/>
            <p:nvPr/>
          </p:nvSpPr>
          <p:spPr>
            <a:xfrm>
              <a:off x="6028956" y="1861747"/>
              <a:ext cx="1495449" cy="525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5B0E8D"/>
                  </a:solidFill>
                  <a:latin typeface="Helvetica Neue"/>
                  <a:cs typeface="Helvetica Neue"/>
                </a:rPr>
                <a:t>32x9x9</a:t>
              </a:r>
            </a:p>
            <a:p>
              <a:pPr algn="ctr"/>
              <a:endParaRPr lang="en-US" sz="1400" dirty="0">
                <a:solidFill>
                  <a:srgbClr val="5B0E8D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317" name="Straight Arrow Connector 316"/>
            <p:cNvCxnSpPr/>
            <p:nvPr/>
          </p:nvCxnSpPr>
          <p:spPr>
            <a:xfrm>
              <a:off x="6372246" y="3356995"/>
              <a:ext cx="648090" cy="0"/>
            </a:xfrm>
            <a:prstGeom prst="straightConnector1">
              <a:avLst/>
            </a:prstGeom>
            <a:ln w="381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8" name="TextBox 317"/>
            <p:cNvSpPr txBox="1"/>
            <p:nvPr/>
          </p:nvSpPr>
          <p:spPr>
            <a:xfrm>
              <a:off x="6012196" y="3356995"/>
              <a:ext cx="1495449" cy="587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err="1" smtClean="0">
                  <a:solidFill>
                    <a:schemeClr val="bg1">
                      <a:lumMod val="50000"/>
                    </a:schemeClr>
                  </a:solidFill>
                  <a:latin typeface="Helvetica Neue"/>
                  <a:cs typeface="Helvetica Neue"/>
                </a:rPr>
                <a:t>ReLU</a:t>
              </a:r>
              <a:r>
                <a:rPr 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Helvetica Neue"/>
                  <a:cs typeface="Helvetica Neue"/>
                </a:rPr>
                <a:t> + </a:t>
              </a:r>
              <a:r>
                <a:rPr lang="en-US" sz="1600" b="1" dirty="0" err="1" smtClean="0">
                  <a:solidFill>
                    <a:schemeClr val="bg1">
                      <a:lumMod val="50000"/>
                    </a:schemeClr>
                  </a:solidFill>
                  <a:latin typeface="Helvetica Neue"/>
                  <a:cs typeface="Helvetica Neue"/>
                </a:rPr>
                <a:t>maxpool</a:t>
              </a:r>
              <a:endParaRPr lang="en-US" sz="1600" b="1" dirty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319" name="Straight Connector 318"/>
            <p:cNvCxnSpPr/>
            <p:nvPr/>
          </p:nvCxnSpPr>
          <p:spPr>
            <a:xfrm>
              <a:off x="3084765" y="2780032"/>
              <a:ext cx="271280" cy="284201"/>
            </a:xfrm>
            <a:prstGeom prst="line">
              <a:avLst/>
            </a:prstGeom>
            <a:ln w="381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/>
          </p:nvCxnSpPr>
          <p:spPr>
            <a:xfrm>
              <a:off x="4364881" y="2060450"/>
              <a:ext cx="258837" cy="253816"/>
            </a:xfrm>
            <a:prstGeom prst="line">
              <a:avLst/>
            </a:prstGeom>
            <a:ln w="381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/>
          </p:nvCxnSpPr>
          <p:spPr>
            <a:xfrm>
              <a:off x="4368410" y="2664248"/>
              <a:ext cx="258837" cy="253816"/>
            </a:xfrm>
            <a:prstGeom prst="line">
              <a:avLst/>
            </a:prstGeom>
            <a:ln w="381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/>
          </p:nvCxnSpPr>
          <p:spPr>
            <a:xfrm>
              <a:off x="5163868" y="2743129"/>
              <a:ext cx="254509" cy="232864"/>
            </a:xfrm>
            <a:prstGeom prst="line">
              <a:avLst/>
            </a:prstGeom>
            <a:ln w="381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/>
          </p:nvCxnSpPr>
          <p:spPr>
            <a:xfrm>
              <a:off x="5724156" y="2708905"/>
              <a:ext cx="258837" cy="253816"/>
            </a:xfrm>
            <a:prstGeom prst="line">
              <a:avLst/>
            </a:prstGeom>
            <a:ln w="381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/>
          </p:nvCxnSpPr>
          <p:spPr>
            <a:xfrm>
              <a:off x="6557705" y="2692066"/>
              <a:ext cx="231974" cy="243023"/>
            </a:xfrm>
            <a:prstGeom prst="line">
              <a:avLst/>
            </a:prstGeom>
            <a:ln w="381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/>
          </p:nvCxnSpPr>
          <p:spPr>
            <a:xfrm>
              <a:off x="7035595" y="2221199"/>
              <a:ext cx="231973" cy="243023"/>
            </a:xfrm>
            <a:prstGeom prst="line">
              <a:avLst/>
            </a:prstGeom>
            <a:ln w="381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/>
          </p:nvCxnSpPr>
          <p:spPr>
            <a:xfrm>
              <a:off x="7017126" y="2679209"/>
              <a:ext cx="231974" cy="243023"/>
            </a:xfrm>
            <a:prstGeom prst="line">
              <a:avLst/>
            </a:prstGeom>
            <a:ln w="381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7" name="Picture 24"/>
            <p:cNvPicPr>
              <a:picLocks noChangeAspect="1" noChangeArrowheads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1230" y="2204830"/>
              <a:ext cx="444248" cy="445801"/>
            </a:xfrm>
            <a:prstGeom prst="rect">
              <a:avLst/>
            </a:prstGeom>
            <a:noFill/>
            <a:ln w="3810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9878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67544" y="738596"/>
            <a:ext cx="8229600" cy="405045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Fully-connected neural network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Detection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41</a:t>
            </a:fld>
            <a:endParaRPr lang="en-US"/>
          </a:p>
        </p:txBody>
      </p:sp>
      <p:grpSp>
        <p:nvGrpSpPr>
          <p:cNvPr id="196" name="Group 195"/>
          <p:cNvGrpSpPr/>
          <p:nvPr/>
        </p:nvGrpSpPr>
        <p:grpSpPr>
          <a:xfrm>
            <a:off x="4906363" y="757151"/>
            <a:ext cx="3662896" cy="1184429"/>
            <a:chOff x="4449306" y="1268760"/>
            <a:chExt cx="4378160" cy="1513437"/>
          </a:xfrm>
        </p:grpSpPr>
        <p:sp>
          <p:nvSpPr>
            <p:cNvPr id="243" name="Rounded Rectangle 242"/>
            <p:cNvSpPr/>
            <p:nvPr/>
          </p:nvSpPr>
          <p:spPr>
            <a:xfrm>
              <a:off x="5962744" y="1819310"/>
              <a:ext cx="972924" cy="432411"/>
            </a:xfrm>
            <a:prstGeom prst="roundRect">
              <a:avLst>
                <a:gd name="adj" fmla="val 0"/>
              </a:avLst>
            </a:prstGeom>
            <a:noFill/>
            <a:ln w="19050" cap="rnd" cmpd="sng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  <a:sp3d extrusionH="76200" contourW="12700" prstMaterial="matte">
              <a:extrusionClr>
                <a:schemeClr val="tx1"/>
              </a:extrusionClr>
              <a:contourClr>
                <a:schemeClr val="tx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b="1" dirty="0" err="1" smtClean="0">
                  <a:solidFill>
                    <a:srgbClr val="3D89F9"/>
                  </a:solidFill>
                  <a:latin typeface="Helvetica Neue"/>
                  <a:cs typeface="Helvetica Neue"/>
                </a:rPr>
                <a:t>CNet</a:t>
              </a:r>
              <a:endParaRPr lang="en-US" sz="1600" b="1" dirty="0">
                <a:solidFill>
                  <a:srgbClr val="3D89F9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44" name="Rounded Rectangle 243"/>
            <p:cNvSpPr/>
            <p:nvPr/>
          </p:nvSpPr>
          <p:spPr>
            <a:xfrm>
              <a:off x="5962744" y="2349786"/>
              <a:ext cx="972924" cy="432411"/>
            </a:xfrm>
            <a:prstGeom prst="roundRect">
              <a:avLst>
                <a:gd name="adj" fmla="val 0"/>
              </a:avLst>
            </a:prstGeom>
            <a:noFill/>
            <a:ln w="19050" cap="rnd" cmpd="sng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  <a:sp3d extrusionH="76200" contourW="12700" prstMaterial="matte">
              <a:extrusionClr>
                <a:schemeClr val="tx1"/>
              </a:extrusionClr>
              <a:contourClr>
                <a:schemeClr val="tx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b="1" dirty="0" err="1" smtClean="0">
                  <a:solidFill>
                    <a:srgbClr val="3D89F9"/>
                  </a:solidFill>
                  <a:latin typeface="Helvetica Neue"/>
                  <a:cs typeface="Helvetica Neue"/>
                </a:rPr>
                <a:t>CNet</a:t>
              </a:r>
              <a:endParaRPr lang="en-US" sz="1600" b="1" dirty="0">
                <a:solidFill>
                  <a:srgbClr val="3D89F9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45" name="Rounded Rectangle 244"/>
            <p:cNvSpPr/>
            <p:nvPr/>
          </p:nvSpPr>
          <p:spPr>
            <a:xfrm>
              <a:off x="4449306" y="1819310"/>
              <a:ext cx="972924" cy="432411"/>
            </a:xfrm>
            <a:prstGeom prst="roundRect">
              <a:avLst>
                <a:gd name="adj" fmla="val 0"/>
              </a:avLst>
            </a:prstGeom>
            <a:noFill/>
            <a:ln w="19050" cap="rnd" cmpd="sng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  <a:sp3d extrusionH="76200" contourW="12700" prstMaterial="matte">
              <a:extrusionClr>
                <a:schemeClr val="tx1"/>
              </a:extrusionClr>
              <a:contourClr>
                <a:schemeClr val="tx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b="1" dirty="0" smtClean="0">
                  <a:solidFill>
                    <a:srgbClr val="3D89F9"/>
                  </a:solidFill>
                  <a:latin typeface="Helvetica Neue"/>
                  <a:cs typeface="Helvetica Neue"/>
                </a:rPr>
                <a:t>LCN</a:t>
              </a:r>
              <a:endParaRPr lang="en-US" sz="1600" b="1" dirty="0">
                <a:solidFill>
                  <a:srgbClr val="3D89F9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246" name="Straight Arrow Connector 245"/>
            <p:cNvCxnSpPr>
              <a:stCxn id="245" idx="3"/>
            </p:cNvCxnSpPr>
            <p:nvPr/>
          </p:nvCxnSpPr>
          <p:spPr>
            <a:xfrm flipV="1">
              <a:off x="5422230" y="1484965"/>
              <a:ext cx="540514" cy="55055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/>
            <p:cNvCxnSpPr>
              <a:stCxn id="245" idx="3"/>
              <a:endCxn id="243" idx="1"/>
            </p:cNvCxnSpPr>
            <p:nvPr/>
          </p:nvCxnSpPr>
          <p:spPr>
            <a:xfrm>
              <a:off x="5422230" y="2035516"/>
              <a:ext cx="540514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Arrow Connector 247"/>
            <p:cNvCxnSpPr>
              <a:stCxn id="245" idx="3"/>
              <a:endCxn id="244" idx="1"/>
            </p:cNvCxnSpPr>
            <p:nvPr/>
          </p:nvCxnSpPr>
          <p:spPr>
            <a:xfrm>
              <a:off x="5422230" y="2035516"/>
              <a:ext cx="540514" cy="530476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Rounded Rectangle 248"/>
            <p:cNvSpPr/>
            <p:nvPr/>
          </p:nvSpPr>
          <p:spPr>
            <a:xfrm>
              <a:off x="7097822" y="1268760"/>
              <a:ext cx="162155" cy="1513437"/>
            </a:xfrm>
            <a:prstGeom prst="roundRect">
              <a:avLst>
                <a:gd name="adj" fmla="val 0"/>
              </a:avLst>
            </a:prstGeom>
            <a:noFill/>
            <a:ln w="19050" cap="rnd" cmpd="sng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  <a:sp3d extrusionH="76200" contourW="12700" prstMaterial="matte">
              <a:extrusionClr>
                <a:schemeClr val="tx1"/>
              </a:extrusionClr>
              <a:contourClr>
                <a:schemeClr val="tx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>
                <a:solidFill>
                  <a:schemeClr val="tx1"/>
                </a:solidFill>
                <a:latin typeface="HelveticaNeue"/>
                <a:cs typeface="Baskerville"/>
              </a:endParaRPr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7151873" y="1322813"/>
              <a:ext cx="54051" cy="540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7151873" y="1376862"/>
              <a:ext cx="54051" cy="540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7151873" y="1430916"/>
              <a:ext cx="54051" cy="540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7151873" y="1484965"/>
              <a:ext cx="54051" cy="540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7151873" y="1539018"/>
              <a:ext cx="54051" cy="540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7151873" y="1593068"/>
              <a:ext cx="54051" cy="540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7151873" y="1647120"/>
              <a:ext cx="54051" cy="540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7151873" y="1701171"/>
              <a:ext cx="54051" cy="540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7151873" y="1755222"/>
              <a:ext cx="54051" cy="540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7151873" y="1809274"/>
              <a:ext cx="54051" cy="540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7151873" y="1863324"/>
              <a:ext cx="54051" cy="540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7151873" y="2133582"/>
              <a:ext cx="54051" cy="540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7151873" y="2187634"/>
              <a:ext cx="54051" cy="540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7151873" y="2241685"/>
              <a:ext cx="54051" cy="540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7151873" y="2295737"/>
              <a:ext cx="54051" cy="540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7151873" y="2349789"/>
              <a:ext cx="54051" cy="540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7151873" y="2348880"/>
              <a:ext cx="54051" cy="540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7151873" y="2402929"/>
              <a:ext cx="54051" cy="540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7151873" y="2456982"/>
              <a:ext cx="54051" cy="540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7151873" y="2511033"/>
              <a:ext cx="54051" cy="540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7151873" y="2565085"/>
              <a:ext cx="54051" cy="540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7151873" y="2619135"/>
              <a:ext cx="54051" cy="540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cxnSp>
          <p:nvCxnSpPr>
            <p:cNvPr id="272" name="Straight Arrow Connector 271"/>
            <p:cNvCxnSpPr/>
            <p:nvPr/>
          </p:nvCxnSpPr>
          <p:spPr>
            <a:xfrm flipV="1">
              <a:off x="6935669" y="1484964"/>
              <a:ext cx="162155" cy="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/>
            <p:cNvCxnSpPr>
              <a:stCxn id="243" idx="3"/>
            </p:cNvCxnSpPr>
            <p:nvPr/>
          </p:nvCxnSpPr>
          <p:spPr>
            <a:xfrm flipV="1">
              <a:off x="6935669" y="2035513"/>
              <a:ext cx="162155" cy="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/>
            <p:cNvCxnSpPr/>
            <p:nvPr/>
          </p:nvCxnSpPr>
          <p:spPr>
            <a:xfrm flipV="1">
              <a:off x="6935669" y="2511030"/>
              <a:ext cx="162155" cy="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Arrow Connector 275"/>
            <p:cNvCxnSpPr>
              <a:stCxn id="249" idx="3"/>
            </p:cNvCxnSpPr>
            <p:nvPr/>
          </p:nvCxnSpPr>
          <p:spPr>
            <a:xfrm flipV="1">
              <a:off x="7259977" y="2025479"/>
              <a:ext cx="162155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Rounded Rectangle 276"/>
            <p:cNvSpPr/>
            <p:nvPr/>
          </p:nvSpPr>
          <p:spPr>
            <a:xfrm>
              <a:off x="8557209" y="1268760"/>
              <a:ext cx="270257" cy="1513437"/>
            </a:xfrm>
            <a:prstGeom prst="roundRect">
              <a:avLst>
                <a:gd name="adj" fmla="val 0"/>
              </a:avLst>
            </a:prstGeom>
            <a:noFill/>
            <a:ln w="19050" cap="rnd" cmpd="sng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  <a:sp3d extrusionH="76200" contourW="12700" prstMaterial="matte">
              <a:extrusionClr>
                <a:schemeClr val="tx1"/>
              </a:extrusionClr>
              <a:contourClr>
                <a:schemeClr val="tx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>
                <a:solidFill>
                  <a:schemeClr val="tx1"/>
                </a:solidFill>
                <a:latin typeface="HelveticaNeue"/>
                <a:cs typeface="Baskerville"/>
              </a:endParaRPr>
            </a:p>
          </p:txBody>
        </p:sp>
        <p:cxnSp>
          <p:nvCxnSpPr>
            <p:cNvPr id="278" name="Straight Arrow Connector 277"/>
            <p:cNvCxnSpPr>
              <a:endCxn id="277" idx="1"/>
            </p:cNvCxnSpPr>
            <p:nvPr/>
          </p:nvCxnSpPr>
          <p:spPr>
            <a:xfrm>
              <a:off x="8395055" y="2025479"/>
              <a:ext cx="162155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/>
          </p:nvCxnSpPr>
          <p:spPr>
            <a:xfrm flipH="1">
              <a:off x="7178899" y="1971426"/>
              <a:ext cx="847" cy="108102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/>
          </p:nvCxnSpPr>
          <p:spPr>
            <a:xfrm flipH="1">
              <a:off x="8693097" y="1971426"/>
              <a:ext cx="847" cy="108102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1" name="Rectangle 280"/>
            <p:cNvSpPr/>
            <p:nvPr/>
          </p:nvSpPr>
          <p:spPr>
            <a:xfrm>
              <a:off x="8611261" y="1755223"/>
              <a:ext cx="162156" cy="1621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282" name="Rectangle 281"/>
            <p:cNvSpPr/>
            <p:nvPr/>
          </p:nvSpPr>
          <p:spPr>
            <a:xfrm>
              <a:off x="8611261" y="1539017"/>
              <a:ext cx="162156" cy="1621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283" name="Rectangle 282"/>
            <p:cNvSpPr/>
            <p:nvPr/>
          </p:nvSpPr>
          <p:spPr>
            <a:xfrm>
              <a:off x="8611261" y="1322811"/>
              <a:ext cx="162156" cy="1621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284" name="Rectangle 283"/>
            <p:cNvSpPr/>
            <p:nvPr/>
          </p:nvSpPr>
          <p:spPr>
            <a:xfrm>
              <a:off x="8611261" y="2511034"/>
              <a:ext cx="162156" cy="1621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285" name="Rectangle 284"/>
            <p:cNvSpPr/>
            <p:nvPr/>
          </p:nvSpPr>
          <p:spPr>
            <a:xfrm>
              <a:off x="8611261" y="2349788"/>
              <a:ext cx="162156" cy="1621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  <p:sp>
          <p:nvSpPr>
            <p:cNvPr id="286" name="Rectangle 285"/>
            <p:cNvSpPr/>
            <p:nvPr/>
          </p:nvSpPr>
          <p:spPr>
            <a:xfrm>
              <a:off x="8611261" y="2133583"/>
              <a:ext cx="162156" cy="1621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HelveticaNeue"/>
                <a:cs typeface="Baskerville"/>
              </a:endParaRPr>
            </a:p>
          </p:txBody>
        </p:sp>
      </p:grpSp>
      <p:grpSp>
        <p:nvGrpSpPr>
          <p:cNvPr id="287" name="Group 286"/>
          <p:cNvGrpSpPr/>
          <p:nvPr/>
        </p:nvGrpSpPr>
        <p:grpSpPr>
          <a:xfrm>
            <a:off x="2832594" y="1524127"/>
            <a:ext cx="5365961" cy="3370975"/>
            <a:chOff x="1945804" y="2251722"/>
            <a:chExt cx="6487354" cy="3985590"/>
          </a:xfrm>
        </p:grpSpPr>
        <p:sp>
          <p:nvSpPr>
            <p:cNvPr id="288" name="Rectangle 287"/>
            <p:cNvSpPr/>
            <p:nvPr/>
          </p:nvSpPr>
          <p:spPr>
            <a:xfrm>
              <a:off x="1945804" y="3123920"/>
              <a:ext cx="5208257" cy="3113392"/>
            </a:xfrm>
            <a:prstGeom prst="rect">
              <a:avLst/>
            </a:prstGeom>
            <a:ln w="38100">
              <a:solidFill>
                <a:srgbClr val="3D89F9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 smtClean="0">
                <a:latin typeface="HelveticaNeue"/>
              </a:endParaRPr>
            </a:p>
          </p:txBody>
        </p:sp>
        <p:grpSp>
          <p:nvGrpSpPr>
            <p:cNvPr id="289" name="Group 288"/>
            <p:cNvGrpSpPr/>
            <p:nvPr/>
          </p:nvGrpSpPr>
          <p:grpSpPr>
            <a:xfrm>
              <a:off x="1945804" y="2251722"/>
              <a:ext cx="6487354" cy="3913755"/>
              <a:chOff x="1945804" y="2251722"/>
              <a:chExt cx="6487354" cy="3913755"/>
            </a:xfrm>
          </p:grpSpPr>
          <p:cxnSp>
            <p:nvCxnSpPr>
              <p:cNvPr id="290" name="Straight Arrow Connector 289"/>
              <p:cNvCxnSpPr/>
              <p:nvPr/>
            </p:nvCxnSpPr>
            <p:spPr>
              <a:xfrm flipV="1">
                <a:off x="1945804" y="2251722"/>
                <a:ext cx="5476328" cy="872198"/>
              </a:xfrm>
              <a:prstGeom prst="straightConnector1">
                <a:avLst/>
              </a:prstGeom>
              <a:ln w="38100">
                <a:solidFill>
                  <a:srgbClr val="3D89F9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Arrow Connector 290"/>
              <p:cNvCxnSpPr/>
              <p:nvPr/>
            </p:nvCxnSpPr>
            <p:spPr>
              <a:xfrm flipV="1">
                <a:off x="7154061" y="2251722"/>
                <a:ext cx="1279097" cy="872198"/>
              </a:xfrm>
              <a:prstGeom prst="straightConnector1">
                <a:avLst/>
              </a:prstGeom>
              <a:ln w="38100">
                <a:solidFill>
                  <a:srgbClr val="3D89F9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2" name="Group 291"/>
              <p:cNvGrpSpPr/>
              <p:nvPr/>
            </p:nvGrpSpPr>
            <p:grpSpPr>
              <a:xfrm>
                <a:off x="2112595" y="3140968"/>
                <a:ext cx="4837994" cy="3024509"/>
                <a:chOff x="318879" y="796703"/>
                <a:chExt cx="7521470" cy="4702103"/>
              </a:xfrm>
            </p:grpSpPr>
            <p:sp>
              <p:nvSpPr>
                <p:cNvPr id="293" name="Rectangle 292"/>
                <p:cNvSpPr/>
                <p:nvPr/>
              </p:nvSpPr>
              <p:spPr>
                <a:xfrm>
                  <a:off x="1301387" y="1980297"/>
                  <a:ext cx="539965" cy="539965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HelveticaNeue"/>
                    <a:cs typeface="Baskerville"/>
                  </a:endParaRPr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2717003" y="1710316"/>
                  <a:ext cx="134991" cy="3104799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HelveticaNeue"/>
                    <a:cs typeface="Baskerville"/>
                  </a:endParaRPr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1166396" y="1845307"/>
                  <a:ext cx="539965" cy="539965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HelveticaNeue"/>
                    <a:cs typeface="Baskerville"/>
                  </a:endParaRPr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1031405" y="1710314"/>
                  <a:ext cx="539965" cy="539965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HelveticaNeue"/>
                    <a:cs typeface="Baskerville"/>
                  </a:endParaRPr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761422" y="1440332"/>
                  <a:ext cx="539965" cy="539965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HelveticaNeue"/>
                    <a:cs typeface="Baskerville"/>
                  </a:endParaRPr>
                </a:p>
              </p:txBody>
            </p:sp>
            <p:cxnSp>
              <p:nvCxnSpPr>
                <p:cNvPr id="298" name="Straight Connector 297"/>
                <p:cNvCxnSpPr/>
                <p:nvPr/>
              </p:nvCxnSpPr>
              <p:spPr>
                <a:xfrm>
                  <a:off x="1301387" y="1440334"/>
                  <a:ext cx="269982" cy="269982"/>
                </a:xfrm>
                <a:prstGeom prst="line">
                  <a:avLst/>
                </a:prstGeom>
                <a:ln w="28575">
                  <a:solidFill>
                    <a:schemeClr val="tx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Straight Connector 298"/>
                <p:cNvCxnSpPr/>
                <p:nvPr/>
              </p:nvCxnSpPr>
              <p:spPr>
                <a:xfrm>
                  <a:off x="1301387" y="1980299"/>
                  <a:ext cx="269982" cy="269982"/>
                </a:xfrm>
                <a:prstGeom prst="line">
                  <a:avLst/>
                </a:prstGeom>
                <a:ln w="28575">
                  <a:solidFill>
                    <a:schemeClr val="tx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/>
                <p:cNvCxnSpPr/>
                <p:nvPr/>
              </p:nvCxnSpPr>
              <p:spPr>
                <a:xfrm>
                  <a:off x="761422" y="1980299"/>
                  <a:ext cx="269982" cy="269982"/>
                </a:xfrm>
                <a:prstGeom prst="line">
                  <a:avLst/>
                </a:prstGeom>
                <a:ln w="28575">
                  <a:solidFill>
                    <a:schemeClr val="tx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1" name="Rectangle 300"/>
                <p:cNvSpPr/>
                <p:nvPr/>
              </p:nvSpPr>
              <p:spPr>
                <a:xfrm>
                  <a:off x="1301387" y="3195216"/>
                  <a:ext cx="539965" cy="539965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HelveticaNeue"/>
                    <a:cs typeface="Baskerville"/>
                  </a:endParaRPr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1166396" y="3060226"/>
                  <a:ext cx="539965" cy="539965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HelveticaNeue"/>
                    <a:cs typeface="Baskerville"/>
                  </a:endParaRPr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1031405" y="2925237"/>
                  <a:ext cx="539965" cy="539965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HelveticaNeue"/>
                    <a:cs typeface="Baskerville"/>
                  </a:endParaRPr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1422" y="2655255"/>
                  <a:ext cx="539965" cy="539965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HelveticaNeue"/>
                    <a:cs typeface="Baskerville"/>
                  </a:endParaRPr>
                </a:p>
              </p:txBody>
            </p:sp>
            <p:cxnSp>
              <p:nvCxnSpPr>
                <p:cNvPr id="305" name="Straight Connector 304"/>
                <p:cNvCxnSpPr/>
                <p:nvPr/>
              </p:nvCxnSpPr>
              <p:spPr>
                <a:xfrm>
                  <a:off x="1301387" y="2655255"/>
                  <a:ext cx="269982" cy="269982"/>
                </a:xfrm>
                <a:prstGeom prst="line">
                  <a:avLst/>
                </a:prstGeom>
                <a:ln w="28575">
                  <a:solidFill>
                    <a:schemeClr val="tx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/>
                <p:cNvCxnSpPr/>
                <p:nvPr/>
              </p:nvCxnSpPr>
              <p:spPr>
                <a:xfrm>
                  <a:off x="1301387" y="3195217"/>
                  <a:ext cx="269982" cy="269982"/>
                </a:xfrm>
                <a:prstGeom prst="line">
                  <a:avLst/>
                </a:prstGeom>
                <a:ln w="28575">
                  <a:solidFill>
                    <a:schemeClr val="tx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Straight Connector 306"/>
                <p:cNvCxnSpPr/>
                <p:nvPr/>
              </p:nvCxnSpPr>
              <p:spPr>
                <a:xfrm>
                  <a:off x="761422" y="3195217"/>
                  <a:ext cx="269982" cy="269982"/>
                </a:xfrm>
                <a:prstGeom prst="line">
                  <a:avLst/>
                </a:prstGeom>
                <a:ln w="28575">
                  <a:solidFill>
                    <a:schemeClr val="tx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8" name="Rectangle 307"/>
                <p:cNvSpPr/>
                <p:nvPr/>
              </p:nvSpPr>
              <p:spPr>
                <a:xfrm>
                  <a:off x="1301387" y="4410138"/>
                  <a:ext cx="539965" cy="539965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HelveticaNeue"/>
                    <a:cs typeface="Baskerville"/>
                  </a:endParaRPr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166396" y="4275149"/>
                  <a:ext cx="539965" cy="539965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HelveticaNeue"/>
                    <a:cs typeface="Baskerville"/>
                  </a:endParaRPr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1031405" y="4140156"/>
                  <a:ext cx="539965" cy="539965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HelveticaNeue"/>
                    <a:cs typeface="Baskerville"/>
                  </a:endParaRPr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761422" y="3870173"/>
                  <a:ext cx="539965" cy="539965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HelveticaNeue"/>
                    <a:cs typeface="Baskerville"/>
                  </a:endParaRPr>
                </a:p>
              </p:txBody>
            </p:sp>
            <p:cxnSp>
              <p:nvCxnSpPr>
                <p:cNvPr id="312" name="Straight Connector 311"/>
                <p:cNvCxnSpPr/>
                <p:nvPr/>
              </p:nvCxnSpPr>
              <p:spPr>
                <a:xfrm>
                  <a:off x="1301387" y="3870175"/>
                  <a:ext cx="269982" cy="269982"/>
                </a:xfrm>
                <a:prstGeom prst="line">
                  <a:avLst/>
                </a:prstGeom>
                <a:ln w="28575">
                  <a:solidFill>
                    <a:schemeClr val="tx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Straight Connector 312"/>
                <p:cNvCxnSpPr/>
                <p:nvPr/>
              </p:nvCxnSpPr>
              <p:spPr>
                <a:xfrm>
                  <a:off x="1301387" y="4410140"/>
                  <a:ext cx="269982" cy="269982"/>
                </a:xfrm>
                <a:prstGeom prst="line">
                  <a:avLst/>
                </a:prstGeom>
                <a:ln w="28575">
                  <a:solidFill>
                    <a:schemeClr val="tx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Straight Connector 313"/>
                <p:cNvCxnSpPr/>
                <p:nvPr/>
              </p:nvCxnSpPr>
              <p:spPr>
                <a:xfrm>
                  <a:off x="761422" y="4410140"/>
                  <a:ext cx="269982" cy="269982"/>
                </a:xfrm>
                <a:prstGeom prst="line">
                  <a:avLst/>
                </a:prstGeom>
                <a:ln w="28575">
                  <a:solidFill>
                    <a:schemeClr val="tx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/>
                <p:cNvCxnSpPr/>
                <p:nvPr/>
              </p:nvCxnSpPr>
              <p:spPr>
                <a:xfrm>
                  <a:off x="2717003" y="1845307"/>
                  <a:ext cx="134991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Straight Connector 315"/>
                <p:cNvCxnSpPr/>
                <p:nvPr/>
              </p:nvCxnSpPr>
              <p:spPr>
                <a:xfrm>
                  <a:off x="2717003" y="1980297"/>
                  <a:ext cx="134991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/>
                <p:cNvCxnSpPr/>
                <p:nvPr/>
              </p:nvCxnSpPr>
              <p:spPr>
                <a:xfrm>
                  <a:off x="2717003" y="2115290"/>
                  <a:ext cx="134991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/>
                <p:cNvCxnSpPr/>
                <p:nvPr/>
              </p:nvCxnSpPr>
              <p:spPr>
                <a:xfrm>
                  <a:off x="2717003" y="2250279"/>
                  <a:ext cx="134991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Straight Connector 318"/>
                <p:cNvCxnSpPr/>
                <p:nvPr/>
              </p:nvCxnSpPr>
              <p:spPr>
                <a:xfrm>
                  <a:off x="2717003" y="2385272"/>
                  <a:ext cx="134991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/>
                <p:cNvCxnSpPr/>
                <p:nvPr/>
              </p:nvCxnSpPr>
              <p:spPr>
                <a:xfrm>
                  <a:off x="2717003" y="2520261"/>
                  <a:ext cx="134991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Straight Connector 320"/>
                <p:cNvCxnSpPr/>
                <p:nvPr/>
              </p:nvCxnSpPr>
              <p:spPr>
                <a:xfrm>
                  <a:off x="2717003" y="2655255"/>
                  <a:ext cx="134991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/>
                <p:cNvCxnSpPr/>
                <p:nvPr/>
              </p:nvCxnSpPr>
              <p:spPr>
                <a:xfrm>
                  <a:off x="2717003" y="2790244"/>
                  <a:ext cx="134991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Straight Connector 322"/>
                <p:cNvCxnSpPr/>
                <p:nvPr/>
              </p:nvCxnSpPr>
              <p:spPr>
                <a:xfrm>
                  <a:off x="2717003" y="2925237"/>
                  <a:ext cx="134991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/>
                <p:cNvCxnSpPr/>
                <p:nvPr/>
              </p:nvCxnSpPr>
              <p:spPr>
                <a:xfrm>
                  <a:off x="2717003" y="3060226"/>
                  <a:ext cx="134991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/>
                <p:cNvCxnSpPr/>
                <p:nvPr/>
              </p:nvCxnSpPr>
              <p:spPr>
                <a:xfrm>
                  <a:off x="2717003" y="3195219"/>
                  <a:ext cx="134991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/>
                <p:cNvCxnSpPr/>
                <p:nvPr/>
              </p:nvCxnSpPr>
              <p:spPr>
                <a:xfrm>
                  <a:off x="2717003" y="3330209"/>
                  <a:ext cx="134991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/>
                <p:cNvCxnSpPr/>
                <p:nvPr/>
              </p:nvCxnSpPr>
              <p:spPr>
                <a:xfrm>
                  <a:off x="2717003" y="3465198"/>
                  <a:ext cx="134991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/>
                <p:cNvCxnSpPr/>
                <p:nvPr/>
              </p:nvCxnSpPr>
              <p:spPr>
                <a:xfrm>
                  <a:off x="2717003" y="3600191"/>
                  <a:ext cx="134991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28"/>
                <p:cNvCxnSpPr/>
                <p:nvPr/>
              </p:nvCxnSpPr>
              <p:spPr>
                <a:xfrm>
                  <a:off x="2717003" y="3735184"/>
                  <a:ext cx="134991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/>
                <p:cNvCxnSpPr/>
                <p:nvPr/>
              </p:nvCxnSpPr>
              <p:spPr>
                <a:xfrm>
                  <a:off x="2717003" y="3870173"/>
                  <a:ext cx="134991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Straight Connector 330"/>
                <p:cNvCxnSpPr/>
                <p:nvPr/>
              </p:nvCxnSpPr>
              <p:spPr>
                <a:xfrm>
                  <a:off x="2717003" y="4005166"/>
                  <a:ext cx="134991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/>
                <p:cNvCxnSpPr/>
                <p:nvPr/>
              </p:nvCxnSpPr>
              <p:spPr>
                <a:xfrm>
                  <a:off x="2717003" y="4140156"/>
                  <a:ext cx="134991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32"/>
                <p:cNvCxnSpPr/>
                <p:nvPr/>
              </p:nvCxnSpPr>
              <p:spPr>
                <a:xfrm>
                  <a:off x="2717003" y="4275149"/>
                  <a:ext cx="134991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/>
                <p:cNvCxnSpPr/>
                <p:nvPr/>
              </p:nvCxnSpPr>
              <p:spPr>
                <a:xfrm>
                  <a:off x="2717003" y="4410138"/>
                  <a:ext cx="134991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/>
                <p:cNvCxnSpPr/>
                <p:nvPr/>
              </p:nvCxnSpPr>
              <p:spPr>
                <a:xfrm>
                  <a:off x="2717003" y="4545131"/>
                  <a:ext cx="134991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/>
                <p:cNvCxnSpPr/>
                <p:nvPr/>
              </p:nvCxnSpPr>
              <p:spPr>
                <a:xfrm>
                  <a:off x="2717003" y="4680121"/>
                  <a:ext cx="134991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Arrow Connector 336"/>
                <p:cNvCxnSpPr/>
                <p:nvPr/>
              </p:nvCxnSpPr>
              <p:spPr>
                <a:xfrm>
                  <a:off x="1976343" y="3195219"/>
                  <a:ext cx="674956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8" name="TextBox 337"/>
                <p:cNvSpPr txBox="1"/>
                <p:nvPr/>
              </p:nvSpPr>
              <p:spPr>
                <a:xfrm>
                  <a:off x="318879" y="796703"/>
                  <a:ext cx="1809591" cy="5657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>
                      <a:latin typeface="HelveticaNeue"/>
                      <a:cs typeface="Baskerville"/>
                    </a:rPr>
                    <a:t>3x32x9x9</a:t>
                  </a:r>
                  <a:endParaRPr lang="en-US" sz="1400" dirty="0">
                    <a:latin typeface="HelveticaNeue"/>
                    <a:cs typeface="Baskerville"/>
                  </a:endParaRPr>
                </a:p>
              </p:txBody>
            </p:sp>
            <p:sp>
              <p:nvSpPr>
                <p:cNvPr id="339" name="TextBox 338"/>
                <p:cNvSpPr txBox="1"/>
                <p:nvPr/>
              </p:nvSpPr>
              <p:spPr>
                <a:xfrm>
                  <a:off x="2231352" y="1065589"/>
                  <a:ext cx="1097582" cy="5657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>
                      <a:latin typeface="HelveticaNeue"/>
                      <a:cs typeface="Baskerville"/>
                    </a:rPr>
                    <a:t>7776</a:t>
                  </a:r>
                  <a:endParaRPr lang="en-US" sz="1400" dirty="0">
                    <a:latin typeface="HelveticaNeue"/>
                    <a:cs typeface="Baskerville"/>
                  </a:endParaRPr>
                </a:p>
              </p:txBody>
            </p:sp>
            <p:cxnSp>
              <p:nvCxnSpPr>
                <p:cNvPr id="340" name="Straight Connector 339"/>
                <p:cNvCxnSpPr/>
                <p:nvPr/>
              </p:nvCxnSpPr>
              <p:spPr>
                <a:xfrm>
                  <a:off x="2876598" y="1727714"/>
                  <a:ext cx="685032" cy="52256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/>
                <p:cNvCxnSpPr/>
                <p:nvPr/>
              </p:nvCxnSpPr>
              <p:spPr>
                <a:xfrm flipV="1">
                  <a:off x="2892908" y="4292549"/>
                  <a:ext cx="681416" cy="52256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2" name="TextBox 341"/>
                <p:cNvSpPr txBox="1"/>
                <p:nvPr/>
              </p:nvSpPr>
              <p:spPr>
                <a:xfrm>
                  <a:off x="1313772" y="4876502"/>
                  <a:ext cx="2887894" cy="6223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Helvetica Neue"/>
                      <a:cs typeface="Helvetica Neue"/>
                    </a:rPr>
                    <a:t>NN + </a:t>
                  </a:r>
                  <a:r>
                    <a:rPr lang="en-US" sz="1600" dirty="0" err="1" smtClean="0">
                      <a:latin typeface="Helvetica Neue"/>
                      <a:cs typeface="Helvetica Neue"/>
                    </a:rPr>
                    <a:t>ReLU</a:t>
                  </a:r>
                  <a:endParaRPr lang="en-US" sz="1600" dirty="0">
                    <a:latin typeface="Helvetica Neue"/>
                    <a:cs typeface="Helvetica Neue"/>
                  </a:endParaRPr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3594977" y="2244397"/>
                  <a:ext cx="134991" cy="2042268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HelveticaNeue"/>
                    <a:cs typeface="Baskerville"/>
                  </a:endParaRPr>
                </a:p>
              </p:txBody>
            </p:sp>
            <p:cxnSp>
              <p:nvCxnSpPr>
                <p:cNvPr id="344" name="Straight Connector 343"/>
                <p:cNvCxnSpPr/>
                <p:nvPr/>
              </p:nvCxnSpPr>
              <p:spPr>
                <a:xfrm>
                  <a:off x="3594977" y="2379388"/>
                  <a:ext cx="134991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5" name="Straight Connector 344"/>
                <p:cNvCxnSpPr/>
                <p:nvPr/>
              </p:nvCxnSpPr>
              <p:spPr>
                <a:xfrm>
                  <a:off x="3594977" y="2514379"/>
                  <a:ext cx="134991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/>
                <p:cNvCxnSpPr/>
                <p:nvPr/>
              </p:nvCxnSpPr>
              <p:spPr>
                <a:xfrm>
                  <a:off x="3594977" y="2649370"/>
                  <a:ext cx="134991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/>
                <p:cNvCxnSpPr/>
                <p:nvPr/>
              </p:nvCxnSpPr>
              <p:spPr>
                <a:xfrm>
                  <a:off x="3594977" y="2784361"/>
                  <a:ext cx="134991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/>
                <p:cNvCxnSpPr/>
                <p:nvPr/>
              </p:nvCxnSpPr>
              <p:spPr>
                <a:xfrm>
                  <a:off x="3594977" y="2919353"/>
                  <a:ext cx="134991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Straight Connector 348"/>
                <p:cNvCxnSpPr/>
                <p:nvPr/>
              </p:nvCxnSpPr>
              <p:spPr>
                <a:xfrm>
                  <a:off x="3594977" y="3054344"/>
                  <a:ext cx="134991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/>
                <p:cNvCxnSpPr/>
                <p:nvPr/>
              </p:nvCxnSpPr>
              <p:spPr>
                <a:xfrm>
                  <a:off x="3594977" y="3189335"/>
                  <a:ext cx="134991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350"/>
                <p:cNvCxnSpPr/>
                <p:nvPr/>
              </p:nvCxnSpPr>
              <p:spPr>
                <a:xfrm>
                  <a:off x="3594977" y="3324326"/>
                  <a:ext cx="134991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/>
                <p:cNvCxnSpPr/>
                <p:nvPr/>
              </p:nvCxnSpPr>
              <p:spPr>
                <a:xfrm>
                  <a:off x="3594977" y="3459317"/>
                  <a:ext cx="134991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352"/>
                <p:cNvCxnSpPr/>
                <p:nvPr/>
              </p:nvCxnSpPr>
              <p:spPr>
                <a:xfrm>
                  <a:off x="3594977" y="3594309"/>
                  <a:ext cx="134991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/>
                <p:cNvCxnSpPr/>
                <p:nvPr/>
              </p:nvCxnSpPr>
              <p:spPr>
                <a:xfrm>
                  <a:off x="3594977" y="3729300"/>
                  <a:ext cx="134991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5" name="Straight Connector 354"/>
                <p:cNvCxnSpPr/>
                <p:nvPr/>
              </p:nvCxnSpPr>
              <p:spPr>
                <a:xfrm>
                  <a:off x="3594977" y="3864291"/>
                  <a:ext cx="134991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Straight Connector 355"/>
                <p:cNvCxnSpPr/>
                <p:nvPr/>
              </p:nvCxnSpPr>
              <p:spPr>
                <a:xfrm>
                  <a:off x="3594977" y="3999282"/>
                  <a:ext cx="134991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7" name="TextBox 356"/>
                <p:cNvSpPr txBox="1"/>
                <p:nvPr/>
              </p:nvSpPr>
              <p:spPr>
                <a:xfrm>
                  <a:off x="3123501" y="1516718"/>
                  <a:ext cx="1097582" cy="5657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>
                      <a:latin typeface="HelveticaNeue"/>
                      <a:cs typeface="Baskerville"/>
                    </a:rPr>
                    <a:t>4536</a:t>
                  </a:r>
                  <a:endParaRPr lang="en-US" sz="1400" dirty="0">
                    <a:latin typeface="HelveticaNeue"/>
                    <a:cs typeface="Baskerville"/>
                  </a:endParaRPr>
                </a:p>
              </p:txBody>
            </p:sp>
            <p:cxnSp>
              <p:nvCxnSpPr>
                <p:cNvPr id="358" name="Straight Connector 357"/>
                <p:cNvCxnSpPr/>
                <p:nvPr/>
              </p:nvCxnSpPr>
              <p:spPr>
                <a:xfrm>
                  <a:off x="3594977" y="4134273"/>
                  <a:ext cx="134991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9" name="Rectangle 358"/>
                <p:cNvSpPr/>
                <p:nvPr/>
              </p:nvSpPr>
              <p:spPr>
                <a:xfrm>
                  <a:off x="4566356" y="2243306"/>
                  <a:ext cx="134991" cy="2042268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HelveticaNeue"/>
                    <a:cs typeface="Baskerville"/>
                  </a:endParaRPr>
                </a:p>
              </p:txBody>
            </p:sp>
            <p:cxnSp>
              <p:nvCxnSpPr>
                <p:cNvPr id="360" name="Straight Connector 359"/>
                <p:cNvCxnSpPr/>
                <p:nvPr/>
              </p:nvCxnSpPr>
              <p:spPr>
                <a:xfrm>
                  <a:off x="4566356" y="2378297"/>
                  <a:ext cx="134991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360"/>
                <p:cNvCxnSpPr/>
                <p:nvPr/>
              </p:nvCxnSpPr>
              <p:spPr>
                <a:xfrm>
                  <a:off x="4566356" y="2513288"/>
                  <a:ext cx="134991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361"/>
                <p:cNvCxnSpPr/>
                <p:nvPr/>
              </p:nvCxnSpPr>
              <p:spPr>
                <a:xfrm>
                  <a:off x="4566356" y="2648279"/>
                  <a:ext cx="134991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Straight Connector 362"/>
                <p:cNvCxnSpPr/>
                <p:nvPr/>
              </p:nvCxnSpPr>
              <p:spPr>
                <a:xfrm>
                  <a:off x="4566356" y="2783270"/>
                  <a:ext cx="134991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4" name="Straight Connector 363"/>
                <p:cNvCxnSpPr/>
                <p:nvPr/>
              </p:nvCxnSpPr>
              <p:spPr>
                <a:xfrm>
                  <a:off x="4566356" y="2918262"/>
                  <a:ext cx="134991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5" name="Straight Connector 364"/>
                <p:cNvCxnSpPr/>
                <p:nvPr/>
              </p:nvCxnSpPr>
              <p:spPr>
                <a:xfrm>
                  <a:off x="4566356" y="3053253"/>
                  <a:ext cx="134991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Straight Connector 365"/>
                <p:cNvCxnSpPr/>
                <p:nvPr/>
              </p:nvCxnSpPr>
              <p:spPr>
                <a:xfrm>
                  <a:off x="4566356" y="3188244"/>
                  <a:ext cx="134991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Connector 366"/>
                <p:cNvCxnSpPr/>
                <p:nvPr/>
              </p:nvCxnSpPr>
              <p:spPr>
                <a:xfrm>
                  <a:off x="4566356" y="3323235"/>
                  <a:ext cx="134991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Straight Connector 367"/>
                <p:cNvCxnSpPr/>
                <p:nvPr/>
              </p:nvCxnSpPr>
              <p:spPr>
                <a:xfrm>
                  <a:off x="4566356" y="3458226"/>
                  <a:ext cx="134991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368"/>
                <p:cNvCxnSpPr/>
                <p:nvPr/>
              </p:nvCxnSpPr>
              <p:spPr>
                <a:xfrm>
                  <a:off x="4566356" y="3593218"/>
                  <a:ext cx="134991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369"/>
                <p:cNvCxnSpPr/>
                <p:nvPr/>
              </p:nvCxnSpPr>
              <p:spPr>
                <a:xfrm>
                  <a:off x="4566356" y="3728209"/>
                  <a:ext cx="134991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/>
                <p:cNvCxnSpPr/>
                <p:nvPr/>
              </p:nvCxnSpPr>
              <p:spPr>
                <a:xfrm>
                  <a:off x="4566356" y="3863200"/>
                  <a:ext cx="134991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371"/>
                <p:cNvCxnSpPr/>
                <p:nvPr/>
              </p:nvCxnSpPr>
              <p:spPr>
                <a:xfrm>
                  <a:off x="4566356" y="3998191"/>
                  <a:ext cx="134991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3" name="TextBox 372"/>
                <p:cNvSpPr txBox="1"/>
                <p:nvPr/>
              </p:nvSpPr>
              <p:spPr>
                <a:xfrm>
                  <a:off x="4090165" y="1515622"/>
                  <a:ext cx="1097582" cy="5657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>
                      <a:latin typeface="HelveticaNeue"/>
                      <a:cs typeface="Baskerville"/>
                    </a:rPr>
                    <a:t>4536</a:t>
                  </a:r>
                  <a:endParaRPr lang="en-US" sz="1400" dirty="0">
                    <a:latin typeface="HelveticaNeue"/>
                    <a:cs typeface="Baskerville"/>
                  </a:endParaRPr>
                </a:p>
              </p:txBody>
            </p:sp>
            <p:cxnSp>
              <p:nvCxnSpPr>
                <p:cNvPr id="374" name="Straight Connector 373"/>
                <p:cNvCxnSpPr/>
                <p:nvPr/>
              </p:nvCxnSpPr>
              <p:spPr>
                <a:xfrm>
                  <a:off x="4566356" y="4133182"/>
                  <a:ext cx="134991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Straight Connector 374"/>
                <p:cNvCxnSpPr/>
                <p:nvPr/>
              </p:nvCxnSpPr>
              <p:spPr>
                <a:xfrm>
                  <a:off x="3798167" y="2249100"/>
                  <a:ext cx="67495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6" name="Straight Arrow Connector 375"/>
                <p:cNvCxnSpPr/>
                <p:nvPr/>
              </p:nvCxnSpPr>
              <p:spPr>
                <a:xfrm>
                  <a:off x="4836339" y="3194040"/>
                  <a:ext cx="1214921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77" name="Picture 2"/>
                <p:cNvPicPr>
                  <a:picLocks noChangeAspect="1" noChangeArrowheads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84627" y="3581610"/>
                  <a:ext cx="555813" cy="557367"/>
                </a:xfrm>
                <a:prstGeom prst="rect">
                  <a:avLst/>
                </a:prstGeom>
                <a:noFill/>
                <a:ln w="28575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78" name="Picture 3"/>
                <p:cNvPicPr>
                  <a:picLocks noChangeAspect="1" noChangeArrowheads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96198" y="3366593"/>
                  <a:ext cx="555813" cy="555815"/>
                </a:xfrm>
                <a:prstGeom prst="rect">
                  <a:avLst/>
                </a:prstGeom>
                <a:noFill/>
                <a:ln w="28575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79" name="Picture 4"/>
                <p:cNvPicPr>
                  <a:picLocks noChangeAspect="1" noChangeArrowheads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726216" y="3096609"/>
                  <a:ext cx="555813" cy="555815"/>
                </a:xfrm>
                <a:prstGeom prst="rect">
                  <a:avLst/>
                </a:prstGeom>
                <a:noFill/>
                <a:ln w="28575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80" name="Picture 5"/>
                <p:cNvPicPr>
                  <a:picLocks noChangeAspect="1" noChangeArrowheads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56233" y="2826628"/>
                  <a:ext cx="554261" cy="552710"/>
                </a:xfrm>
                <a:prstGeom prst="rect">
                  <a:avLst/>
                </a:prstGeom>
                <a:noFill/>
                <a:ln w="28575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81" name="Picture 6"/>
                <p:cNvPicPr>
                  <a:picLocks noChangeAspect="1" noChangeArrowheads="1"/>
                </p:cNvPicPr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16268" y="2286662"/>
                  <a:ext cx="552709" cy="554262"/>
                </a:xfrm>
                <a:prstGeom prst="rect">
                  <a:avLst/>
                </a:prstGeom>
                <a:noFill/>
                <a:ln w="28575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cxnSp>
              <p:nvCxnSpPr>
                <p:cNvPr id="382" name="Straight Connector 381"/>
                <p:cNvCxnSpPr/>
                <p:nvPr/>
              </p:nvCxnSpPr>
              <p:spPr>
                <a:xfrm>
                  <a:off x="6498600" y="2285458"/>
                  <a:ext cx="541517" cy="539965"/>
                </a:xfrm>
                <a:prstGeom prst="line">
                  <a:avLst/>
                </a:prstGeom>
                <a:ln w="28575">
                  <a:solidFill>
                    <a:schemeClr val="tx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3" name="Straight Connector 382"/>
                <p:cNvCxnSpPr/>
                <p:nvPr/>
              </p:nvCxnSpPr>
              <p:spPr>
                <a:xfrm>
                  <a:off x="6507020" y="2877942"/>
                  <a:ext cx="506051" cy="504600"/>
                </a:xfrm>
                <a:prstGeom prst="line">
                  <a:avLst/>
                </a:prstGeom>
                <a:ln w="28575">
                  <a:solidFill>
                    <a:schemeClr val="tx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4" name="Straight Connector 383"/>
                <p:cNvCxnSpPr/>
                <p:nvPr/>
              </p:nvCxnSpPr>
              <p:spPr>
                <a:xfrm>
                  <a:off x="5911209" y="2861538"/>
                  <a:ext cx="541517" cy="539965"/>
                </a:xfrm>
                <a:prstGeom prst="line">
                  <a:avLst/>
                </a:prstGeom>
                <a:ln w="28575">
                  <a:solidFill>
                    <a:schemeClr val="tx2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5" name="TextBox 384"/>
                <p:cNvSpPr txBox="1"/>
                <p:nvPr/>
              </p:nvSpPr>
              <p:spPr>
                <a:xfrm>
                  <a:off x="5709591" y="1132548"/>
                  <a:ext cx="2130758" cy="10183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>
                      <a:latin typeface="HelveticaNeue"/>
                      <a:cs typeface="Baskerville"/>
                    </a:rPr>
                    <a:t>14x18x18</a:t>
                  </a:r>
                </a:p>
                <a:p>
                  <a:pPr algn="ctr"/>
                  <a:r>
                    <a:rPr lang="en-US" sz="1600" dirty="0" err="1" smtClean="0">
                      <a:latin typeface="Helvetica Neue"/>
                      <a:cs typeface="Helvetica Neue"/>
                    </a:rPr>
                    <a:t>Heatmaps</a:t>
                  </a:r>
                  <a:endParaRPr lang="en-US" sz="1600" dirty="0">
                    <a:latin typeface="Helvetica Neue"/>
                    <a:cs typeface="Helvetica Neue"/>
                  </a:endParaRPr>
                </a:p>
              </p:txBody>
            </p:sp>
            <p:sp>
              <p:nvSpPr>
                <p:cNvPr id="386" name="TextBox 385"/>
                <p:cNvSpPr txBox="1"/>
                <p:nvPr/>
              </p:nvSpPr>
              <p:spPr>
                <a:xfrm>
                  <a:off x="3459524" y="4273972"/>
                  <a:ext cx="1367790" cy="6223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Helvetica Neue"/>
                      <a:cs typeface="Helvetica Neue"/>
                    </a:rPr>
                    <a:t>NN</a:t>
                  </a:r>
                  <a:endParaRPr lang="en-US" sz="1600" dirty="0">
                    <a:latin typeface="Helvetica Neue"/>
                    <a:cs typeface="Helvetica Neue"/>
                  </a:endParaRPr>
                </a:p>
              </p:txBody>
            </p:sp>
            <p:cxnSp>
              <p:nvCxnSpPr>
                <p:cNvPr id="387" name="Straight Connector 386"/>
                <p:cNvCxnSpPr/>
                <p:nvPr/>
              </p:nvCxnSpPr>
              <p:spPr>
                <a:xfrm>
                  <a:off x="3798167" y="4286665"/>
                  <a:ext cx="67495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52" name="Rounded Rectangle 151"/>
          <p:cNvSpPr/>
          <p:nvPr/>
        </p:nvSpPr>
        <p:spPr>
          <a:xfrm>
            <a:off x="6170920" y="755218"/>
            <a:ext cx="813977" cy="338409"/>
          </a:xfrm>
          <a:prstGeom prst="roundRect">
            <a:avLst>
              <a:gd name="adj" fmla="val 0"/>
            </a:avLst>
          </a:prstGeom>
          <a:noFill/>
          <a:ln w="19050" cap="rnd" cmpd="sng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/>
          </a:scene3d>
          <a:sp3d extrusionH="76200" contourW="12700" prstMaterial="matte">
            <a:extrusionClr>
              <a:schemeClr val="tx1"/>
            </a:extrusionClr>
            <a:contourClr>
              <a:schemeClr val="tx1"/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 err="1" smtClean="0">
                <a:solidFill>
                  <a:srgbClr val="3D89F9"/>
                </a:solidFill>
                <a:latin typeface="Helvetica Neue"/>
                <a:cs typeface="Helvetica Neue"/>
              </a:rPr>
              <a:t>CNet</a:t>
            </a:r>
            <a:endParaRPr lang="en-US" sz="1600" b="1" dirty="0">
              <a:solidFill>
                <a:srgbClr val="3D89F9"/>
              </a:solidFill>
              <a:latin typeface="Helvetica Neue"/>
              <a:cs typeface="Helvetica Neue"/>
            </a:endParaRPr>
          </a:p>
        </p:txBody>
      </p:sp>
      <p:sp>
        <p:nvSpPr>
          <p:cNvPr id="153" name="Rounded Rectangle 152"/>
          <p:cNvSpPr/>
          <p:nvPr/>
        </p:nvSpPr>
        <p:spPr>
          <a:xfrm>
            <a:off x="7393516" y="1180161"/>
            <a:ext cx="813977" cy="338409"/>
          </a:xfrm>
          <a:prstGeom prst="roundRect">
            <a:avLst>
              <a:gd name="adj" fmla="val 0"/>
            </a:avLst>
          </a:prstGeom>
          <a:noFill/>
          <a:ln w="38100" cap="rnd" cmpd="sng">
            <a:solidFill>
              <a:srgbClr val="3D89F9"/>
            </a:solidFill>
          </a:ln>
          <a:effectLst/>
          <a:scene3d>
            <a:camera prst="orthographicFront">
              <a:rot lat="0" lon="0" rev="0"/>
            </a:camera>
            <a:lightRig rig="threePt" dir="t"/>
          </a:scene3d>
          <a:sp3d extrusionH="76200" contourW="12700" prstMaterial="matte">
            <a:extrusionClr>
              <a:srgbClr val="3D89F9"/>
            </a:extrusionClr>
            <a:contourClr>
              <a:srgbClr val="3D89F9"/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 err="1">
                <a:solidFill>
                  <a:srgbClr val="3D89F9"/>
                </a:solidFill>
                <a:latin typeface="Helvetica Neue"/>
                <a:cs typeface="Helvetica Neue"/>
              </a:rPr>
              <a:t>N</a:t>
            </a:r>
            <a:r>
              <a:rPr lang="en-US" sz="1600" b="1" dirty="0" err="1" smtClean="0">
                <a:solidFill>
                  <a:srgbClr val="3D89F9"/>
                </a:solidFill>
                <a:latin typeface="Helvetica Neue"/>
                <a:cs typeface="Helvetica Neue"/>
              </a:rPr>
              <a:t>Net</a:t>
            </a:r>
            <a:endParaRPr lang="en-US" sz="1600" b="1" dirty="0">
              <a:solidFill>
                <a:srgbClr val="3D89F9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6980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735546"/>
            <a:ext cx="4042792" cy="405045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Convergence after 350 epochs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r>
              <a:rPr lang="en-US" sz="1800" dirty="0"/>
              <a:t>P</a:t>
            </a:r>
            <a:r>
              <a:rPr lang="en-US" sz="1800" dirty="0" smtClean="0"/>
              <a:t>erformance per feature type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Convnet</a:t>
            </a:r>
            <a:r>
              <a:rPr lang="en-US" dirty="0" smtClean="0"/>
              <a:t>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42</a:t>
            </a:fld>
            <a:endParaRPr lang="en-US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06332" y="656964"/>
            <a:ext cx="3309087" cy="2437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4582" y="3151352"/>
            <a:ext cx="3828665" cy="1771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762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735546"/>
            <a:ext cx="8376356" cy="4050450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pPr lvl="1"/>
            <a:r>
              <a:rPr lang="en-US" dirty="0"/>
              <a:t> </a:t>
            </a:r>
            <a:r>
              <a:rPr lang="en-US" dirty="0" smtClean="0"/>
              <a:t>         </a:t>
            </a:r>
            <a:r>
              <a:rPr lang="en-US" sz="1800" dirty="0" smtClean="0"/>
              <a:t>is a L2 norm in 2D or 3D if there is depth image support for that pixel</a:t>
            </a:r>
          </a:p>
          <a:p>
            <a:pPr lvl="1"/>
            <a:r>
              <a:rPr lang="en-US" sz="1800" dirty="0" smtClean="0"/>
              <a:t>Lots of problems...  But it works </a:t>
            </a:r>
          </a:p>
          <a:p>
            <a:pPr lvl="1"/>
            <a:r>
              <a:rPr lang="en-US" sz="1800" dirty="0" smtClean="0"/>
              <a:t>Use </a:t>
            </a:r>
            <a:r>
              <a:rPr lang="en-US" sz="1800" dirty="0" err="1" smtClean="0"/>
              <a:t>PrPSO</a:t>
            </a:r>
            <a:r>
              <a:rPr lang="en-US" sz="1800" dirty="0" smtClean="0"/>
              <a:t> to minimize          </a:t>
            </a:r>
            <a:r>
              <a:rPr lang="en-US" sz="1400" dirty="0" smtClean="0"/>
              <a:t> </a:t>
            </a:r>
            <a:r>
              <a:rPr lang="en-US" sz="1800" dirty="0" smtClean="0"/>
              <a:t>: hard to parameterize and multi-modal      (so gradient descent methods fail)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IK Objective Function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77769" y="3381450"/>
            <a:ext cx="586652" cy="216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0148" y="2679392"/>
            <a:ext cx="687207" cy="209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43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860777" y="584947"/>
            <a:ext cx="7687907" cy="1940942"/>
            <a:chOff x="899592" y="836712"/>
            <a:chExt cx="7550315" cy="2304256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1268760"/>
              <a:ext cx="6253407" cy="1872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7152999" y="1268760"/>
              <a:ext cx="1296908" cy="960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/>
                  </a:solidFill>
                  <a:latin typeface="Helvetica Neue"/>
                  <a:cs typeface="Helvetica Neue"/>
                </a:rPr>
                <a:t>Coefficient bounds prior</a:t>
              </a:r>
              <a:endParaRPr lang="en-US" sz="1400" dirty="0">
                <a:solidFill>
                  <a:schemeClr val="tx2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289667" y="1268760"/>
              <a:ext cx="792088" cy="923330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17459" y="1268760"/>
              <a:ext cx="1584176" cy="923330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689267" y="836712"/>
              <a:ext cx="4890945" cy="440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C00000"/>
                  </a:solidFill>
                  <a:latin typeface="Helvetica Neue"/>
                  <a:cs typeface="Helvetica Neue"/>
                </a:rPr>
                <a:t>Model to </a:t>
              </a:r>
              <a:r>
                <a:rPr lang="en-US" sz="1600" dirty="0" smtClean="0">
                  <a:solidFill>
                    <a:srgbClr val="C00000"/>
                  </a:solidFill>
                  <a:latin typeface="Helvetica Neue"/>
                  <a:cs typeface="Helvetica Neue"/>
                  <a:sym typeface="Wingdings" pitchFamily="2" charset="2"/>
                </a:rPr>
                <a:t>convnet feature </a:t>
              </a:r>
              <a:r>
                <a:rPr lang="en-US" sz="1600" dirty="0" smtClean="0">
                  <a:solidFill>
                    <a:srgbClr val="C00000"/>
                  </a:solidFill>
                  <a:latin typeface="Helvetica Neue"/>
                  <a:cs typeface="Helvetica Neue"/>
                </a:rPr>
                <a:t>error</a:t>
              </a:r>
              <a:endParaRPr lang="en-US" sz="1600" dirty="0">
                <a:solidFill>
                  <a:srgbClr val="C00000"/>
                </a:solidFill>
                <a:latin typeface="Helvetica Neue"/>
                <a:cs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925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22335" y="2018635"/>
            <a:ext cx="3558115" cy="2669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Supervised learning based approach</a:t>
            </a:r>
          </a:p>
          <a:p>
            <a:pPr lvl="1"/>
            <a:r>
              <a:rPr lang="en-US" sz="1600" dirty="0"/>
              <a:t>Needs labeled dataset + machine learning</a:t>
            </a:r>
          </a:p>
          <a:p>
            <a:pPr lvl="1"/>
            <a:r>
              <a:rPr lang="en-US" sz="1600" dirty="0"/>
              <a:t> Existing datasets had limited pose information for hands</a:t>
            </a:r>
            <a:endParaRPr lang="en-US" sz="1800" dirty="0"/>
          </a:p>
          <a:p>
            <a:r>
              <a:rPr lang="en-US" sz="1800" dirty="0"/>
              <a:t>Architecture</a:t>
            </a:r>
          </a:p>
          <a:p>
            <a:pPr lvl="1"/>
            <a:endParaRPr lang="en-US" sz="1600" dirty="0" smtClean="0"/>
          </a:p>
          <a:p>
            <a:endParaRPr lang="en-US" sz="600" dirty="0" smtClean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/>
            <a:r>
              <a:rPr lang="en-US" dirty="0" smtClean="0"/>
              <a:t>Pipeline overview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259632" y="4015866"/>
            <a:ext cx="2664296" cy="648072"/>
          </a:xfrm>
          <a:prstGeom prst="rect">
            <a:avLst/>
          </a:prstGeom>
          <a:solidFill>
            <a:srgbClr val="3D89F9"/>
          </a:solidFill>
          <a:ln w="571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FFFFFF"/>
                </a:solidFill>
                <a:latin typeface="Helvetica Neue"/>
                <a:cs typeface="Helvetica Neue"/>
              </a:rPr>
              <a:t>OFFLINE DATABASE CREATION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835694" y="2463738"/>
            <a:ext cx="1512170" cy="999111"/>
          </a:xfrm>
          <a:prstGeom prst="rect">
            <a:avLst/>
          </a:prstGeom>
          <a:noFill/>
          <a:ln w="571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Helvetica Neue"/>
                <a:cs typeface="Helvetica Neue"/>
              </a:rPr>
              <a:t>CONVNET JOINT DETECT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1520" y="2463738"/>
            <a:ext cx="1152128" cy="999111"/>
          </a:xfrm>
          <a:prstGeom prst="rect">
            <a:avLst/>
          </a:prstGeom>
          <a:noFill/>
          <a:ln w="571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Helvetica Neue"/>
                <a:cs typeface="Helvetica Neue"/>
              </a:rPr>
              <a:t>RDF 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Helvetica Neue"/>
                <a:cs typeface="Helvetica Neue"/>
              </a:rPr>
              <a:t>HAND DETECT</a:t>
            </a:r>
            <a:endParaRPr lang="en-US" sz="1600" b="1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cxnSp>
        <p:nvCxnSpPr>
          <p:cNvPr id="16" name="Straight Arrow Connector 15"/>
          <p:cNvCxnSpPr>
            <a:stCxn id="15" idx="3"/>
            <a:endCxn id="14" idx="1"/>
          </p:cNvCxnSpPr>
          <p:nvPr/>
        </p:nvCxnSpPr>
        <p:spPr>
          <a:xfrm>
            <a:off x="1403648" y="2963294"/>
            <a:ext cx="432046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4" idx="3"/>
            <a:endCxn id="18" idx="1"/>
          </p:cNvCxnSpPr>
          <p:nvPr/>
        </p:nvCxnSpPr>
        <p:spPr>
          <a:xfrm>
            <a:off x="3347865" y="2963294"/>
            <a:ext cx="47759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825464" y="2463738"/>
            <a:ext cx="1034569" cy="999111"/>
          </a:xfrm>
          <a:prstGeom prst="rect">
            <a:avLst/>
          </a:prstGeom>
          <a:noFill/>
          <a:ln w="571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Helvetica Neue"/>
                <a:cs typeface="Helvetica Neue"/>
              </a:rPr>
              <a:t>IK 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Helvetica Neue"/>
                <a:cs typeface="Helvetica Neue"/>
              </a:rPr>
              <a:t>POSE</a:t>
            </a:r>
            <a:endParaRPr lang="en-US" b="1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cxnSp>
        <p:nvCxnSpPr>
          <p:cNvPr id="19" name="Straight Arrow Connector 18"/>
          <p:cNvCxnSpPr>
            <a:stCxn id="13" idx="0"/>
            <a:endCxn id="14" idx="2"/>
          </p:cNvCxnSpPr>
          <p:nvPr/>
        </p:nvCxnSpPr>
        <p:spPr>
          <a:xfrm flipH="1" flipV="1">
            <a:off x="2591779" y="3462849"/>
            <a:ext cx="1" cy="553017"/>
          </a:xfrm>
          <a:prstGeom prst="straightConnector1">
            <a:avLst/>
          </a:prstGeom>
          <a:ln w="57150" cmpd="sng">
            <a:solidFill>
              <a:schemeClr val="tx1"/>
            </a:solidFill>
            <a:prstDash val="sysDot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56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27255" y="2022265"/>
            <a:ext cx="3573283" cy="2682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Supervised learning based approach</a:t>
            </a:r>
          </a:p>
          <a:p>
            <a:pPr lvl="1"/>
            <a:r>
              <a:rPr lang="en-US" sz="1600" dirty="0"/>
              <a:t>Needs labeled dataset + machine learning</a:t>
            </a:r>
          </a:p>
          <a:p>
            <a:pPr lvl="1"/>
            <a:r>
              <a:rPr lang="en-US" sz="1600" dirty="0"/>
              <a:t> Existing datasets had limited pose information for hands</a:t>
            </a:r>
            <a:endParaRPr lang="en-US" sz="1800" dirty="0"/>
          </a:p>
          <a:p>
            <a:r>
              <a:rPr lang="en-US" sz="1800" dirty="0"/>
              <a:t>Architecture</a:t>
            </a:r>
          </a:p>
          <a:p>
            <a:pPr lvl="1"/>
            <a:endParaRPr lang="en-US" sz="1600" dirty="0" smtClean="0"/>
          </a:p>
          <a:p>
            <a:endParaRPr lang="en-US" sz="600" dirty="0" smtClean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/>
            <a:r>
              <a:rPr lang="en-US" dirty="0" smtClean="0"/>
              <a:t>Pipeline overview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259632" y="4015866"/>
            <a:ext cx="2664296" cy="648072"/>
          </a:xfrm>
          <a:prstGeom prst="rect">
            <a:avLst/>
          </a:prstGeom>
          <a:noFill/>
          <a:ln w="571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Helvetica Neue"/>
                <a:cs typeface="Helvetica Neue"/>
              </a:rPr>
              <a:t>OFFLINE DATABASE CREATION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835694" y="2463738"/>
            <a:ext cx="1512170" cy="999111"/>
          </a:xfrm>
          <a:prstGeom prst="rect">
            <a:avLst/>
          </a:prstGeom>
          <a:solidFill>
            <a:srgbClr val="3D89F9"/>
          </a:solidFill>
          <a:ln w="571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FFFFFF"/>
                </a:solidFill>
                <a:latin typeface="Helvetica Neue"/>
                <a:cs typeface="Helvetica Neue"/>
              </a:rPr>
              <a:t>CONVNET JOINT DETECT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1520" y="2463738"/>
            <a:ext cx="1152128" cy="999111"/>
          </a:xfrm>
          <a:prstGeom prst="rect">
            <a:avLst/>
          </a:prstGeom>
          <a:noFill/>
          <a:ln w="571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Helvetica Neue"/>
                <a:cs typeface="Helvetica Neue"/>
              </a:rPr>
              <a:t>RDF 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Helvetica Neue"/>
                <a:cs typeface="Helvetica Neue"/>
              </a:rPr>
              <a:t>HAND DETECT</a:t>
            </a:r>
            <a:endParaRPr lang="en-US" sz="1600" b="1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cxnSp>
        <p:nvCxnSpPr>
          <p:cNvPr id="16" name="Straight Arrow Connector 15"/>
          <p:cNvCxnSpPr>
            <a:stCxn id="15" idx="3"/>
            <a:endCxn id="14" idx="1"/>
          </p:cNvCxnSpPr>
          <p:nvPr/>
        </p:nvCxnSpPr>
        <p:spPr>
          <a:xfrm>
            <a:off x="1403648" y="2963294"/>
            <a:ext cx="432046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4" idx="3"/>
            <a:endCxn id="18" idx="1"/>
          </p:cNvCxnSpPr>
          <p:nvPr/>
        </p:nvCxnSpPr>
        <p:spPr>
          <a:xfrm>
            <a:off x="3347865" y="2963294"/>
            <a:ext cx="47759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825464" y="2463738"/>
            <a:ext cx="1034569" cy="999111"/>
          </a:xfrm>
          <a:prstGeom prst="rect">
            <a:avLst/>
          </a:prstGeom>
          <a:noFill/>
          <a:ln w="571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Helvetica Neue"/>
                <a:cs typeface="Helvetica Neue"/>
              </a:rPr>
              <a:t>IK 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Helvetica Neue"/>
                <a:cs typeface="Helvetica Neue"/>
              </a:rPr>
              <a:t>POSE</a:t>
            </a:r>
            <a:endParaRPr lang="en-US" b="1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cxnSp>
        <p:nvCxnSpPr>
          <p:cNvPr id="19" name="Straight Arrow Connector 18"/>
          <p:cNvCxnSpPr>
            <a:stCxn id="13" idx="0"/>
            <a:endCxn id="14" idx="2"/>
          </p:cNvCxnSpPr>
          <p:nvPr/>
        </p:nvCxnSpPr>
        <p:spPr>
          <a:xfrm flipH="1" flipV="1">
            <a:off x="2591779" y="3462849"/>
            <a:ext cx="1" cy="553017"/>
          </a:xfrm>
          <a:prstGeom prst="straightConnector1">
            <a:avLst/>
          </a:prstGeom>
          <a:ln w="57150" cmpd="sng">
            <a:solidFill>
              <a:schemeClr val="tx1"/>
            </a:solidFill>
            <a:prstDash val="sysDot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3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27254" y="2018633"/>
            <a:ext cx="3571875" cy="2679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Supervised learning based approach</a:t>
            </a:r>
          </a:p>
          <a:p>
            <a:pPr lvl="1"/>
            <a:r>
              <a:rPr lang="en-US" sz="1600" dirty="0"/>
              <a:t>Needs labeled dataset + machine learning</a:t>
            </a:r>
          </a:p>
          <a:p>
            <a:pPr lvl="1"/>
            <a:r>
              <a:rPr lang="en-US" sz="1600" dirty="0"/>
              <a:t> Existing datasets had limited pose information for hands</a:t>
            </a:r>
            <a:endParaRPr lang="en-US" sz="1800" dirty="0"/>
          </a:p>
          <a:p>
            <a:r>
              <a:rPr lang="en-US" sz="1800" dirty="0"/>
              <a:t>Architecture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/>
            <a:r>
              <a:rPr lang="en-US" dirty="0" smtClean="0"/>
              <a:t>Pipeline overview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259632" y="4015866"/>
            <a:ext cx="2664296" cy="648072"/>
          </a:xfrm>
          <a:prstGeom prst="rect">
            <a:avLst/>
          </a:prstGeom>
          <a:noFill/>
          <a:ln w="571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Helvetica Neue"/>
                <a:cs typeface="Helvetica Neue"/>
              </a:rPr>
              <a:t>OFFLINE DATABASE CREATION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835694" y="2463738"/>
            <a:ext cx="1512170" cy="999111"/>
          </a:xfrm>
          <a:prstGeom prst="rect">
            <a:avLst/>
          </a:prstGeom>
          <a:noFill/>
          <a:ln w="571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Helvetica Neue"/>
                <a:cs typeface="Helvetica Neue"/>
              </a:rPr>
              <a:t>CONVNET JOINT DETECT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1520" y="2463738"/>
            <a:ext cx="1152128" cy="999111"/>
          </a:xfrm>
          <a:prstGeom prst="rect">
            <a:avLst/>
          </a:prstGeom>
          <a:noFill/>
          <a:ln w="571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Helvetica Neue"/>
                <a:cs typeface="Helvetica Neue"/>
              </a:rPr>
              <a:t>RDF 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Helvetica Neue"/>
                <a:cs typeface="Helvetica Neue"/>
              </a:rPr>
              <a:t>HAND DETECT</a:t>
            </a:r>
            <a:endParaRPr lang="en-US" sz="1600" b="1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cxnSp>
        <p:nvCxnSpPr>
          <p:cNvPr id="16" name="Straight Arrow Connector 15"/>
          <p:cNvCxnSpPr>
            <a:stCxn id="15" idx="3"/>
            <a:endCxn id="14" idx="1"/>
          </p:cNvCxnSpPr>
          <p:nvPr/>
        </p:nvCxnSpPr>
        <p:spPr>
          <a:xfrm>
            <a:off x="1403648" y="2963294"/>
            <a:ext cx="432046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4" idx="3"/>
            <a:endCxn id="18" idx="1"/>
          </p:cNvCxnSpPr>
          <p:nvPr/>
        </p:nvCxnSpPr>
        <p:spPr>
          <a:xfrm>
            <a:off x="3347865" y="2963294"/>
            <a:ext cx="47759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825464" y="2463738"/>
            <a:ext cx="1034569" cy="999111"/>
          </a:xfrm>
          <a:prstGeom prst="rect">
            <a:avLst/>
          </a:prstGeom>
          <a:solidFill>
            <a:srgbClr val="3D89F9"/>
          </a:solidFill>
          <a:ln w="571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FF"/>
                </a:solidFill>
                <a:latin typeface="Helvetica Neue"/>
                <a:cs typeface="Helvetica Neue"/>
              </a:rPr>
              <a:t>IK </a:t>
            </a:r>
          </a:p>
          <a:p>
            <a:pPr algn="ctr"/>
            <a:r>
              <a:rPr lang="en-US" b="1" dirty="0" smtClean="0">
                <a:solidFill>
                  <a:srgbClr val="FFFFFF"/>
                </a:solidFill>
                <a:latin typeface="Helvetica Neue"/>
                <a:cs typeface="Helvetica Neue"/>
              </a:rPr>
              <a:t>POSE</a:t>
            </a:r>
            <a:endParaRPr lang="en-US" b="1" dirty="0">
              <a:solidFill>
                <a:srgbClr val="FFFFFF"/>
              </a:solidFill>
              <a:latin typeface="Helvetica Neue"/>
              <a:cs typeface="Helvetica Neue"/>
            </a:endParaRPr>
          </a:p>
        </p:txBody>
      </p:sp>
      <p:cxnSp>
        <p:nvCxnSpPr>
          <p:cNvPr id="19" name="Straight Arrow Connector 18"/>
          <p:cNvCxnSpPr>
            <a:stCxn id="13" idx="0"/>
            <a:endCxn id="14" idx="2"/>
          </p:cNvCxnSpPr>
          <p:nvPr/>
        </p:nvCxnSpPr>
        <p:spPr>
          <a:xfrm flipH="1" flipV="1">
            <a:off x="2591779" y="3462849"/>
            <a:ext cx="1" cy="553017"/>
          </a:xfrm>
          <a:prstGeom prst="straightConnector1">
            <a:avLst/>
          </a:prstGeom>
          <a:ln w="57150" cmpd="sng">
            <a:solidFill>
              <a:schemeClr val="tx1"/>
            </a:solidFill>
            <a:prstDash val="sysDot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71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043608" y="2099385"/>
            <a:ext cx="7632848" cy="114532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r" eaLnBrk="1" hangingPunct="1">
              <a:buNone/>
              <a:defRPr sz="4800">
                <a:solidFill>
                  <a:schemeClr val="tx1">
                    <a:alpha val="100000"/>
                  </a:schemeClr>
                </a:solidFill>
                <a:latin typeface="Calibri" pitchFamily="34" charset="0"/>
                <a:cs typeface="Arial" pitchFamily="34" charset="0"/>
              </a:defRPr>
            </a:lvl1pPr>
          </a:lstStyle>
          <a:p>
            <a:pPr algn="l"/>
            <a:r>
              <a:rPr lang="en-US" sz="2800" b="1" dirty="0" smtClean="0">
                <a:solidFill>
                  <a:srgbClr val="3D89F9"/>
                </a:solidFill>
                <a:latin typeface="Helvetica Neue"/>
              </a:rPr>
              <a:t>IMPLEMENTATION</a:t>
            </a:r>
            <a:endParaRPr lang="en-US" sz="2000" b="1" dirty="0">
              <a:solidFill>
                <a:srgbClr val="3D89F9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9440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Per-pixel binary classification </a:t>
            </a:r>
            <a:r>
              <a:rPr lang="en-US" sz="1800" dirty="0" smtClean="0">
                <a:sym typeface="Wingdings" panose="05000000000000000000" pitchFamily="2" charset="2"/>
              </a:rPr>
              <a:t> Hand centroid location</a:t>
            </a:r>
            <a:endParaRPr lang="en-US" sz="1800" dirty="0" smtClean="0"/>
          </a:p>
          <a:p>
            <a:endParaRPr lang="en-US" sz="1050" dirty="0" smtClean="0"/>
          </a:p>
          <a:p>
            <a:endParaRPr lang="en-US" sz="1050" dirty="0" smtClean="0"/>
          </a:p>
          <a:p>
            <a:endParaRPr lang="en-US" sz="1050" dirty="0"/>
          </a:p>
          <a:p>
            <a:endParaRPr lang="en-US" sz="1050" dirty="0" smtClean="0"/>
          </a:p>
          <a:p>
            <a:endParaRPr lang="en-US" sz="1800" dirty="0" smtClean="0"/>
          </a:p>
          <a:p>
            <a:r>
              <a:rPr lang="en-US" sz="1800" dirty="0" smtClean="0"/>
              <a:t>Randomized decision forest (RDF) </a:t>
            </a:r>
          </a:p>
          <a:p>
            <a:pPr lvl="1"/>
            <a:r>
              <a:rPr lang="en-US" sz="1600" dirty="0" err="1"/>
              <a:t>Shotton</a:t>
            </a:r>
            <a:r>
              <a:rPr lang="en-US" sz="1600" dirty="0"/>
              <a:t> et </a:t>
            </a:r>
            <a:r>
              <a:rPr lang="en-US" sz="1600" dirty="0" smtClean="0"/>
              <a:t>al.</a:t>
            </a:r>
            <a:r>
              <a:rPr lang="en-US" sz="1600" baseline="30000" dirty="0" smtClean="0"/>
              <a:t>[1]</a:t>
            </a:r>
            <a:endParaRPr lang="en-US" sz="1600" baseline="30000" dirty="0"/>
          </a:p>
          <a:p>
            <a:pPr lvl="1"/>
            <a:r>
              <a:rPr lang="en-US" sz="1600" dirty="0" smtClean="0"/>
              <a:t>Fast (parallel)</a:t>
            </a:r>
          </a:p>
          <a:p>
            <a:pPr lvl="1"/>
            <a:r>
              <a:rPr lang="en-US" sz="1600" dirty="0" smtClean="0"/>
              <a:t>Generalize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RDF Hand Detection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539553" y="4912668"/>
            <a:ext cx="74294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[1] J. </a:t>
            </a:r>
            <a:r>
              <a:rPr lang="en-US" sz="900" dirty="0" err="1" smtClean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Shotten</a:t>
            </a:r>
            <a:r>
              <a:rPr lang="en-US" sz="900" dirty="0" smtClean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 et al., Real-time human pose recognition in parts from single depth images, CVPR 11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9</a:t>
            </a:fld>
            <a:endParaRPr lang="en-US"/>
          </a:p>
        </p:txBody>
      </p:sp>
      <p:pic>
        <p:nvPicPr>
          <p:cNvPr id="90" name="Picture 89" descr="C:\Users\tompson\Documents\NYUPerlinResearch\2013_05_01_Summer\TOGPaper\figures\decision_forest_generated_labels_cropped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2875" y="1270237"/>
            <a:ext cx="1658226" cy="1579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0" descr="C:\Users\tompson\Documents\NYUPerlinResearch\2013_05_01_Summer\TOGPaper\figures\decision_forest_downsampled_labels_croppe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12308" y="1270235"/>
            <a:ext cx="1658226" cy="1579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/>
          <p:cNvSpPr txBox="1"/>
          <p:nvPr/>
        </p:nvSpPr>
        <p:spPr>
          <a:xfrm>
            <a:off x="3048247" y="2319721"/>
            <a:ext cx="1268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kern="1200" dirty="0" smtClean="0">
                <a:ln w="12700">
                  <a:solidFill>
                    <a:srgbClr val="C00000"/>
                  </a:solidFill>
                </a:ln>
                <a:solidFill>
                  <a:schemeClr val="bg1"/>
                </a:solidFill>
                <a:latin typeface="Helvetica Neue"/>
                <a:cs typeface="Helvetica Neue"/>
              </a:rPr>
              <a:t>Target</a:t>
            </a:r>
            <a:endParaRPr lang="en-US" b="1" kern="1200" baseline="-25000" dirty="0">
              <a:ln w="12700">
                <a:solidFill>
                  <a:srgbClr val="C00000"/>
                </a:solidFill>
              </a:ln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934829" y="2319721"/>
            <a:ext cx="1616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kern="1200" dirty="0" smtClean="0">
                <a:ln w="12700">
                  <a:solidFill>
                    <a:srgbClr val="C00000"/>
                  </a:solidFill>
                </a:ln>
                <a:solidFill>
                  <a:schemeClr val="bg1"/>
                </a:solidFill>
                <a:latin typeface="Helvetica Neue"/>
                <a:cs typeface="Helvetica Neue"/>
              </a:rPr>
              <a:t>Inferred</a:t>
            </a:r>
            <a:endParaRPr lang="en-US" sz="2400" b="1" kern="1200" baseline="-25000" dirty="0">
              <a:ln w="12700">
                <a:solidFill>
                  <a:srgbClr val="C00000"/>
                </a:solidFill>
              </a:ln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3136900" y="3089306"/>
            <a:ext cx="5180590" cy="1848402"/>
            <a:chOff x="2638004" y="4221088"/>
            <a:chExt cx="6398492" cy="2613468"/>
          </a:xfrm>
        </p:grpSpPr>
        <p:cxnSp>
          <p:nvCxnSpPr>
            <p:cNvPr id="95" name="Straight Connector 94"/>
            <p:cNvCxnSpPr/>
            <p:nvPr/>
          </p:nvCxnSpPr>
          <p:spPr>
            <a:xfrm flipH="1">
              <a:off x="6140935" y="5808085"/>
              <a:ext cx="1" cy="285211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 flipV="1">
              <a:off x="5940152" y="6237312"/>
              <a:ext cx="0" cy="433400"/>
            </a:xfrm>
            <a:prstGeom prst="straightConnector1">
              <a:avLst/>
            </a:prstGeom>
            <a:ln w="10160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flipV="1">
              <a:off x="6084168" y="6381328"/>
              <a:ext cx="0" cy="290736"/>
            </a:xfrm>
            <a:prstGeom prst="straightConnector1">
              <a:avLst/>
            </a:prstGeom>
            <a:ln w="10160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 flipV="1">
              <a:off x="6804248" y="6021288"/>
              <a:ext cx="0" cy="649424"/>
            </a:xfrm>
            <a:prstGeom prst="straightConnector1">
              <a:avLst/>
            </a:prstGeom>
            <a:ln w="10160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6948264" y="6599718"/>
              <a:ext cx="0" cy="72346"/>
            </a:xfrm>
            <a:prstGeom prst="straightConnector1">
              <a:avLst/>
            </a:prstGeom>
            <a:ln w="10160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V="1">
              <a:off x="3931486" y="6379976"/>
              <a:ext cx="0" cy="289384"/>
            </a:xfrm>
            <a:prstGeom prst="straightConnector1">
              <a:avLst/>
            </a:prstGeom>
            <a:ln w="10160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V="1">
              <a:off x="4075502" y="6318612"/>
              <a:ext cx="0" cy="352100"/>
            </a:xfrm>
            <a:prstGeom prst="straightConnector1">
              <a:avLst/>
            </a:prstGeom>
            <a:ln w="10160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H="1">
              <a:off x="3971657" y="5664069"/>
              <a:ext cx="1" cy="285211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H="1" flipV="1">
              <a:off x="3798844" y="4932440"/>
              <a:ext cx="352463" cy="36272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H="1" flipV="1">
              <a:off x="4503769" y="4576455"/>
              <a:ext cx="692104" cy="3593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3798843" y="4576455"/>
              <a:ext cx="692104" cy="3593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V="1">
              <a:off x="3446381" y="4939278"/>
              <a:ext cx="352463" cy="36272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flipH="1" flipV="1">
              <a:off x="5208697" y="4939278"/>
              <a:ext cx="352463" cy="36272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V="1">
              <a:off x="4856234" y="4946119"/>
              <a:ext cx="352463" cy="36272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H="1" flipV="1">
              <a:off x="5561158" y="5291743"/>
              <a:ext cx="176232" cy="36272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flipV="1">
              <a:off x="5384927" y="5291743"/>
              <a:ext cx="176232" cy="36272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flipH="1" flipV="1">
              <a:off x="4856232" y="5291743"/>
              <a:ext cx="176232" cy="36272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4680001" y="5291743"/>
              <a:ext cx="176232" cy="36272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H="1" flipV="1">
              <a:off x="4151306" y="5291743"/>
              <a:ext cx="176232" cy="36272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flipV="1">
              <a:off x="3975074" y="5291743"/>
              <a:ext cx="176232" cy="36272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 flipH="1" flipV="1">
              <a:off x="3446379" y="5291743"/>
              <a:ext cx="176232" cy="36272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 flipV="1">
              <a:off x="3270148" y="5291743"/>
              <a:ext cx="176232" cy="36272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Oval 130"/>
            <p:cNvSpPr/>
            <p:nvPr/>
          </p:nvSpPr>
          <p:spPr>
            <a:xfrm>
              <a:off x="3740099" y="4873697"/>
              <a:ext cx="124327" cy="124327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kern="1200" dirty="0">
                <a:latin typeface="Baskervald ADF Std" pitchFamily="18" charset="0"/>
              </a:endParaRPr>
            </a:p>
          </p:txBody>
        </p:sp>
        <p:sp>
          <p:nvSpPr>
            <p:cNvPr id="132" name="Oval 131"/>
            <p:cNvSpPr/>
            <p:nvPr/>
          </p:nvSpPr>
          <p:spPr>
            <a:xfrm>
              <a:off x="4438187" y="4521234"/>
              <a:ext cx="124327" cy="124327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kern="1200" dirty="0">
                <a:latin typeface="Baskervald ADF Std" pitchFamily="18" charset="0"/>
              </a:endParaRPr>
            </a:p>
          </p:txBody>
        </p:sp>
        <p:sp>
          <p:nvSpPr>
            <p:cNvPr id="133" name="Oval 132"/>
            <p:cNvSpPr/>
            <p:nvPr/>
          </p:nvSpPr>
          <p:spPr>
            <a:xfrm>
              <a:off x="5143114" y="4880537"/>
              <a:ext cx="124327" cy="12432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kern="1200" dirty="0">
                <a:latin typeface="Baskervald ADF Std" pitchFamily="18" charset="0"/>
              </a:endParaRPr>
            </a:p>
          </p:txBody>
        </p:sp>
        <p:sp>
          <p:nvSpPr>
            <p:cNvPr id="134" name="Oval 133"/>
            <p:cNvSpPr/>
            <p:nvPr/>
          </p:nvSpPr>
          <p:spPr>
            <a:xfrm>
              <a:off x="3387638" y="5226159"/>
              <a:ext cx="124327" cy="12432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kern="1200" dirty="0">
                <a:latin typeface="Baskervald ADF Std" pitchFamily="18" charset="0"/>
              </a:endParaRPr>
            </a:p>
          </p:txBody>
        </p:sp>
        <p:sp>
          <p:nvSpPr>
            <p:cNvPr id="135" name="Oval 134"/>
            <p:cNvSpPr/>
            <p:nvPr/>
          </p:nvSpPr>
          <p:spPr>
            <a:xfrm>
              <a:off x="4085724" y="5226159"/>
              <a:ext cx="124327" cy="124327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kern="1200" dirty="0">
                <a:latin typeface="Baskervald ADF Std" pitchFamily="18" charset="0"/>
              </a:endParaRPr>
            </a:p>
          </p:txBody>
        </p:sp>
        <p:sp>
          <p:nvSpPr>
            <p:cNvPr id="137" name="Oval 136"/>
            <p:cNvSpPr/>
            <p:nvPr/>
          </p:nvSpPr>
          <p:spPr>
            <a:xfrm>
              <a:off x="4797490" y="5232999"/>
              <a:ext cx="124327" cy="12432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kern="1200" dirty="0">
                <a:latin typeface="Baskervald ADF Std" pitchFamily="18" charset="0"/>
              </a:endParaRPr>
            </a:p>
          </p:txBody>
        </p:sp>
        <p:sp>
          <p:nvSpPr>
            <p:cNvPr id="138" name="Oval 137"/>
            <p:cNvSpPr/>
            <p:nvPr/>
          </p:nvSpPr>
          <p:spPr>
            <a:xfrm>
              <a:off x="5495577" y="5232999"/>
              <a:ext cx="124327" cy="12432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kern="1200" dirty="0">
                <a:latin typeface="Baskervald ADF Std" pitchFamily="18" charset="0"/>
              </a:endParaRPr>
            </a:p>
          </p:txBody>
        </p:sp>
        <p:sp>
          <p:nvSpPr>
            <p:cNvPr id="139" name="Oval 138"/>
            <p:cNvSpPr/>
            <p:nvPr/>
          </p:nvSpPr>
          <p:spPr>
            <a:xfrm>
              <a:off x="3563869" y="5578622"/>
              <a:ext cx="124327" cy="12432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kern="1200" dirty="0">
                <a:latin typeface="Baskervald ADF Std" pitchFamily="18" charset="0"/>
              </a:endParaRPr>
            </a:p>
          </p:txBody>
        </p:sp>
        <p:sp>
          <p:nvSpPr>
            <p:cNvPr id="142" name="Oval 141"/>
            <p:cNvSpPr/>
            <p:nvPr/>
          </p:nvSpPr>
          <p:spPr>
            <a:xfrm>
              <a:off x="3211406" y="5578622"/>
              <a:ext cx="124327" cy="12432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kern="1200" dirty="0">
                <a:latin typeface="Baskervald ADF Std" pitchFamily="18" charset="0"/>
              </a:endParaRPr>
            </a:p>
          </p:txBody>
        </p:sp>
        <p:sp>
          <p:nvSpPr>
            <p:cNvPr id="143" name="Oval 142"/>
            <p:cNvSpPr/>
            <p:nvPr/>
          </p:nvSpPr>
          <p:spPr>
            <a:xfrm>
              <a:off x="4261954" y="5585462"/>
              <a:ext cx="124327" cy="12432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kern="1200" dirty="0">
                <a:latin typeface="Baskervald ADF Std" pitchFamily="18" charset="0"/>
              </a:endParaRPr>
            </a:p>
          </p:txBody>
        </p:sp>
        <p:sp>
          <p:nvSpPr>
            <p:cNvPr id="144" name="Oval 143"/>
            <p:cNvSpPr/>
            <p:nvPr/>
          </p:nvSpPr>
          <p:spPr>
            <a:xfrm>
              <a:off x="3909493" y="5585462"/>
              <a:ext cx="124327" cy="124327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kern="1200" dirty="0">
                <a:latin typeface="Baskervald ADF Std" pitchFamily="18" charset="0"/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4966882" y="5585462"/>
              <a:ext cx="124327" cy="12432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kern="1200" dirty="0">
                <a:latin typeface="Baskervald ADF Std" pitchFamily="18" charset="0"/>
              </a:endParaRPr>
            </a:p>
          </p:txBody>
        </p:sp>
        <p:sp>
          <p:nvSpPr>
            <p:cNvPr id="148" name="Oval 147"/>
            <p:cNvSpPr/>
            <p:nvPr/>
          </p:nvSpPr>
          <p:spPr>
            <a:xfrm>
              <a:off x="4614419" y="5585462"/>
              <a:ext cx="124327" cy="12432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kern="1200" dirty="0">
                <a:latin typeface="Baskervald ADF Std" pitchFamily="18" charset="0"/>
              </a:endParaRPr>
            </a:p>
          </p:txBody>
        </p:sp>
        <p:sp>
          <p:nvSpPr>
            <p:cNvPr id="149" name="Oval 148"/>
            <p:cNvSpPr/>
            <p:nvPr/>
          </p:nvSpPr>
          <p:spPr>
            <a:xfrm>
              <a:off x="5671809" y="5585462"/>
              <a:ext cx="124327" cy="12432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kern="1200" dirty="0">
                <a:latin typeface="Baskervald ADF Std" pitchFamily="18" charset="0"/>
              </a:endParaRPr>
            </a:p>
          </p:txBody>
        </p:sp>
        <p:sp>
          <p:nvSpPr>
            <p:cNvPr id="150" name="Oval 149"/>
            <p:cNvSpPr/>
            <p:nvPr/>
          </p:nvSpPr>
          <p:spPr>
            <a:xfrm>
              <a:off x="5319345" y="5585462"/>
              <a:ext cx="124327" cy="12432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kern="1200" dirty="0">
                <a:latin typeface="Baskervald ADF Std" pitchFamily="18" charset="0"/>
              </a:endParaRPr>
            </a:p>
          </p:txBody>
        </p:sp>
        <p:cxnSp>
          <p:nvCxnSpPr>
            <p:cNvPr id="151" name="Straight Connector 150"/>
            <p:cNvCxnSpPr/>
            <p:nvPr/>
          </p:nvCxnSpPr>
          <p:spPr>
            <a:xfrm flipH="1">
              <a:off x="6868635" y="5661248"/>
              <a:ext cx="1" cy="285211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 flipH="1" flipV="1">
              <a:off x="7039205" y="4939278"/>
              <a:ext cx="352463" cy="36272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 flipH="1" flipV="1">
              <a:off x="7744129" y="4583295"/>
              <a:ext cx="692104" cy="3593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 flipV="1">
              <a:off x="7039203" y="4583295"/>
              <a:ext cx="692104" cy="3593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V="1">
              <a:off x="6686742" y="4946119"/>
              <a:ext cx="352463" cy="36272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 flipH="1" flipV="1">
              <a:off x="8449058" y="4946119"/>
              <a:ext cx="352463" cy="36272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 flipV="1">
              <a:off x="8096594" y="4952959"/>
              <a:ext cx="352463" cy="36272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H="1" flipV="1">
              <a:off x="8801519" y="5298581"/>
              <a:ext cx="176232" cy="36272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 flipV="1">
              <a:off x="8625287" y="5298581"/>
              <a:ext cx="176232" cy="36272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 flipH="1" flipV="1">
              <a:off x="8096592" y="5298581"/>
              <a:ext cx="176232" cy="36272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 flipV="1">
              <a:off x="7920361" y="5298581"/>
              <a:ext cx="176232" cy="36272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 flipH="1" flipV="1">
              <a:off x="7391666" y="5298581"/>
              <a:ext cx="176232" cy="36272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7215435" y="5298581"/>
              <a:ext cx="176232" cy="36272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flipH="1" flipV="1">
              <a:off x="6686740" y="5298581"/>
              <a:ext cx="176232" cy="36272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flipV="1">
              <a:off x="6510508" y="5298581"/>
              <a:ext cx="176232" cy="36272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Oval 165"/>
            <p:cNvSpPr/>
            <p:nvPr/>
          </p:nvSpPr>
          <p:spPr>
            <a:xfrm>
              <a:off x="6980461" y="4880537"/>
              <a:ext cx="124327" cy="124327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kern="1200" dirty="0">
                <a:latin typeface="Baskervald ADF Std" pitchFamily="18" charset="0"/>
              </a:endParaRPr>
            </a:p>
          </p:txBody>
        </p:sp>
        <p:sp>
          <p:nvSpPr>
            <p:cNvPr id="167" name="Oval 166"/>
            <p:cNvSpPr/>
            <p:nvPr/>
          </p:nvSpPr>
          <p:spPr>
            <a:xfrm>
              <a:off x="7678548" y="4528073"/>
              <a:ext cx="124327" cy="124327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kern="1200" dirty="0">
                <a:latin typeface="Baskervald ADF Std" pitchFamily="18" charset="0"/>
              </a:endParaRPr>
            </a:p>
          </p:txBody>
        </p:sp>
        <p:sp>
          <p:nvSpPr>
            <p:cNvPr id="168" name="Oval 167"/>
            <p:cNvSpPr/>
            <p:nvPr/>
          </p:nvSpPr>
          <p:spPr>
            <a:xfrm>
              <a:off x="8383474" y="4887375"/>
              <a:ext cx="124327" cy="12432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kern="1200" dirty="0">
                <a:latin typeface="Baskervald ADF Std" pitchFamily="18" charset="0"/>
              </a:endParaRPr>
            </a:p>
          </p:txBody>
        </p:sp>
        <p:sp>
          <p:nvSpPr>
            <p:cNvPr id="169" name="Oval 168"/>
            <p:cNvSpPr/>
            <p:nvPr/>
          </p:nvSpPr>
          <p:spPr>
            <a:xfrm>
              <a:off x="6627998" y="5232999"/>
              <a:ext cx="124327" cy="124327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kern="1200" dirty="0">
                <a:latin typeface="Baskervald ADF Std" pitchFamily="18" charset="0"/>
              </a:endParaRPr>
            </a:p>
          </p:txBody>
        </p:sp>
        <p:sp>
          <p:nvSpPr>
            <p:cNvPr id="170" name="Oval 169"/>
            <p:cNvSpPr/>
            <p:nvPr/>
          </p:nvSpPr>
          <p:spPr>
            <a:xfrm>
              <a:off x="7326085" y="5232999"/>
              <a:ext cx="124327" cy="12432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kern="1200" dirty="0">
                <a:latin typeface="Baskervald ADF Std" pitchFamily="18" charset="0"/>
              </a:endParaRPr>
            </a:p>
          </p:txBody>
        </p:sp>
        <p:sp>
          <p:nvSpPr>
            <p:cNvPr id="171" name="Oval 170"/>
            <p:cNvSpPr/>
            <p:nvPr/>
          </p:nvSpPr>
          <p:spPr>
            <a:xfrm>
              <a:off x="8037851" y="5239838"/>
              <a:ext cx="124327" cy="12432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kern="1200" dirty="0">
                <a:latin typeface="Baskervald ADF Std" pitchFamily="18" charset="0"/>
              </a:endParaRPr>
            </a:p>
          </p:txBody>
        </p:sp>
        <p:sp>
          <p:nvSpPr>
            <p:cNvPr id="172" name="Oval 171"/>
            <p:cNvSpPr/>
            <p:nvPr/>
          </p:nvSpPr>
          <p:spPr>
            <a:xfrm>
              <a:off x="8735937" y="5239838"/>
              <a:ext cx="124327" cy="12432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kern="1200" dirty="0">
                <a:latin typeface="Baskervald ADF Std" pitchFamily="18" charset="0"/>
              </a:endParaRPr>
            </a:p>
          </p:txBody>
        </p:sp>
        <p:sp>
          <p:nvSpPr>
            <p:cNvPr id="173" name="Oval 172"/>
            <p:cNvSpPr/>
            <p:nvPr/>
          </p:nvSpPr>
          <p:spPr>
            <a:xfrm>
              <a:off x="6804229" y="5585462"/>
              <a:ext cx="124327" cy="124327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kern="1200" dirty="0">
                <a:latin typeface="Baskervald ADF Std" pitchFamily="18" charset="0"/>
              </a:endParaRPr>
            </a:p>
          </p:txBody>
        </p:sp>
        <p:sp>
          <p:nvSpPr>
            <p:cNvPr id="174" name="Oval 173"/>
            <p:cNvSpPr/>
            <p:nvPr/>
          </p:nvSpPr>
          <p:spPr>
            <a:xfrm>
              <a:off x="6451766" y="5585462"/>
              <a:ext cx="124327" cy="12432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kern="1200" dirty="0">
                <a:latin typeface="Baskervald ADF Std" pitchFamily="18" charset="0"/>
              </a:endParaRPr>
            </a:p>
          </p:txBody>
        </p:sp>
        <p:sp>
          <p:nvSpPr>
            <p:cNvPr id="175" name="Oval 174"/>
            <p:cNvSpPr/>
            <p:nvPr/>
          </p:nvSpPr>
          <p:spPr>
            <a:xfrm>
              <a:off x="7502316" y="5592302"/>
              <a:ext cx="124327" cy="12432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kern="1200" dirty="0">
                <a:latin typeface="Baskervald ADF Std" pitchFamily="18" charset="0"/>
              </a:endParaRPr>
            </a:p>
          </p:txBody>
        </p:sp>
        <p:sp>
          <p:nvSpPr>
            <p:cNvPr id="176" name="Oval 175"/>
            <p:cNvSpPr/>
            <p:nvPr/>
          </p:nvSpPr>
          <p:spPr>
            <a:xfrm>
              <a:off x="7149853" y="5592302"/>
              <a:ext cx="124327" cy="12432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kern="1200" dirty="0">
                <a:latin typeface="Baskervald ADF Std" pitchFamily="18" charset="0"/>
              </a:endParaRPr>
            </a:p>
          </p:txBody>
        </p:sp>
        <p:sp>
          <p:nvSpPr>
            <p:cNvPr id="177" name="Oval 176"/>
            <p:cNvSpPr/>
            <p:nvPr/>
          </p:nvSpPr>
          <p:spPr>
            <a:xfrm>
              <a:off x="8207243" y="5592302"/>
              <a:ext cx="124327" cy="12432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kern="1200" dirty="0">
                <a:latin typeface="Baskervald ADF Std" pitchFamily="18" charset="0"/>
              </a:endParaRPr>
            </a:p>
          </p:txBody>
        </p:sp>
        <p:sp>
          <p:nvSpPr>
            <p:cNvPr id="178" name="Oval 177"/>
            <p:cNvSpPr/>
            <p:nvPr/>
          </p:nvSpPr>
          <p:spPr>
            <a:xfrm>
              <a:off x="7854779" y="5592302"/>
              <a:ext cx="124327" cy="12432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kern="1200" dirty="0">
                <a:latin typeface="Baskervald ADF Std" pitchFamily="18" charset="0"/>
              </a:endParaRPr>
            </a:p>
          </p:txBody>
        </p:sp>
        <p:sp>
          <p:nvSpPr>
            <p:cNvPr id="179" name="Oval 178"/>
            <p:cNvSpPr/>
            <p:nvPr/>
          </p:nvSpPr>
          <p:spPr>
            <a:xfrm>
              <a:off x="8912169" y="5592302"/>
              <a:ext cx="124327" cy="12432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kern="1200" dirty="0">
                <a:latin typeface="Baskervald ADF Std" pitchFamily="18" charset="0"/>
              </a:endParaRPr>
            </a:p>
          </p:txBody>
        </p:sp>
        <p:sp>
          <p:nvSpPr>
            <p:cNvPr id="180" name="Oval 179"/>
            <p:cNvSpPr/>
            <p:nvPr/>
          </p:nvSpPr>
          <p:spPr>
            <a:xfrm>
              <a:off x="8559706" y="5592302"/>
              <a:ext cx="124327" cy="12432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kern="1200" dirty="0">
                <a:latin typeface="Baskervald ADF Std" pitchFamily="18" charset="0"/>
              </a:endParaRP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4631660" y="4221088"/>
              <a:ext cx="1164475" cy="500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kern="1200" dirty="0" smtClean="0">
                  <a:latin typeface="Helvetica Neue"/>
                  <a:cs typeface="Helvetica Neue"/>
                </a:rPr>
                <a:t>RDT1</a:t>
              </a:r>
              <a:endParaRPr lang="en-US" sz="2000" b="1" kern="1200" baseline="-25000" dirty="0">
                <a:latin typeface="Helvetica Neue"/>
                <a:cs typeface="Helvetica Neue"/>
              </a:endParaRP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7899757" y="4221088"/>
              <a:ext cx="1064731" cy="500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kern="1200" dirty="0" smtClean="0">
                  <a:latin typeface="Helvetica Neue"/>
                  <a:cs typeface="Helvetica Neue"/>
                </a:rPr>
                <a:t>RDT2</a:t>
              </a:r>
              <a:endParaRPr lang="en-US" sz="2000" b="1" kern="1200" baseline="-25000" dirty="0">
                <a:latin typeface="Helvetica Neue"/>
                <a:cs typeface="Helvetica Neue"/>
              </a:endParaRPr>
            </a:p>
          </p:txBody>
        </p:sp>
        <p:cxnSp>
          <p:nvCxnSpPr>
            <p:cNvPr id="183" name="Straight Arrow Connector 182"/>
            <p:cNvCxnSpPr/>
            <p:nvPr/>
          </p:nvCxnSpPr>
          <p:spPr>
            <a:xfrm flipV="1">
              <a:off x="3715462" y="5949280"/>
              <a:ext cx="0" cy="72008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>
              <a:off x="3711665" y="6669360"/>
              <a:ext cx="65186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/>
            <p:nvPr/>
          </p:nvCxnSpPr>
          <p:spPr>
            <a:xfrm flipV="1">
              <a:off x="6584427" y="5949280"/>
              <a:ext cx="0" cy="72008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/>
            <p:nvPr/>
          </p:nvCxnSpPr>
          <p:spPr>
            <a:xfrm>
              <a:off x="6584427" y="6669360"/>
              <a:ext cx="65186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/>
            <p:nvPr/>
          </p:nvCxnSpPr>
          <p:spPr>
            <a:xfrm flipV="1">
              <a:off x="5720331" y="5949280"/>
              <a:ext cx="0" cy="72008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/>
            <p:nvPr/>
          </p:nvCxnSpPr>
          <p:spPr>
            <a:xfrm>
              <a:off x="5720331" y="6669360"/>
              <a:ext cx="65186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/>
            <p:cNvSpPr/>
            <p:nvPr/>
          </p:nvSpPr>
          <p:spPr>
            <a:xfrm>
              <a:off x="5976156" y="5481228"/>
              <a:ext cx="324036" cy="32403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5915745" y="5206688"/>
              <a:ext cx="319408" cy="7397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kern="1200" dirty="0"/>
                <a:t>+</a:t>
              </a: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2638004" y="5843241"/>
              <a:ext cx="1097005" cy="4237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kern="1200" dirty="0" smtClean="0">
                  <a:latin typeface="Helvetica Neue"/>
                  <a:cs typeface="Helvetica Neue"/>
                </a:rPr>
                <a:t>P(L | D)</a:t>
              </a:r>
              <a:endParaRPr lang="en-US" sz="1600" b="1" kern="1200" dirty="0">
                <a:latin typeface="Helvetica Neue"/>
                <a:cs typeface="Helvetica Neue"/>
              </a:endParaRP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4344639" y="6410848"/>
              <a:ext cx="1039225" cy="4237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kern="1200" dirty="0" smtClean="0">
                  <a:latin typeface="Helvetica Neue"/>
                  <a:cs typeface="Helvetica Neue"/>
                </a:rPr>
                <a:t>Labels</a:t>
              </a:r>
              <a:endParaRPr lang="en-US" sz="1600" b="1" kern="1200" dirty="0">
                <a:latin typeface="Helvetica Neue"/>
                <a:cs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930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S010073846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楷体_GB2312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楷体_GB2312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>
    <a:spDef>
      <a:spPr>
        <a:ln w="38100">
          <a:solidFill>
            <a:schemeClr val="tx1"/>
          </a:solidFill>
        </a:ln>
      </a:spPr>
      <a:bodyPr wrap="none" rtlCol="0" anchor="ctr">
        <a:spAutoFit/>
      </a:bodyPr>
      <a:lstStyle>
        <a:defPPr algn="ctr">
          <a:defRPr dirty="0" smtClean="0">
            <a:latin typeface="HelveticaNeue"/>
          </a:defRPr>
        </a:defPPr>
      </a:lstStyle>
    </a:spDef>
    <a:txDef>
      <a:spPr>
        <a:noFill/>
      </a:spPr>
      <a:bodyPr wrap="none" rtlCol="0">
        <a:spAutoFit/>
      </a:bodyPr>
      <a:lstStyle>
        <a:defPPr>
          <a:defRPr dirty="0" err="1" smtClean="0">
            <a:latin typeface="HelveticaNeue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Office Colors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 Fonts">
      <a:majorFont>
        <a:latin typeface="Calibri"/>
        <a:ea typeface="MS PGothic"/>
        <a:cs typeface=""/>
      </a:majorFont>
      <a:minorFont>
        <a:latin typeface="Calibri"/>
        <a:ea typeface="MS PGothic"/>
        <a:cs typeface="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Office Colors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 Fonts">
      <a:majorFont>
        <a:latin typeface="Calibri"/>
        <a:ea typeface="MS PGothic"/>
        <a:cs typeface=""/>
      </a:majorFont>
      <a:minorFont>
        <a:latin typeface="Calibri"/>
        <a:ea typeface="MS PGothic"/>
        <a:cs typeface="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50B57212-D278-4F09-9602-9B26806117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TS010073846</Template>
  <TotalTime>0</TotalTime>
  <Words>1965</Words>
  <Application>Microsoft Office PowerPoint</Application>
  <PresentationFormat>On-screen Show (16:9)</PresentationFormat>
  <Paragraphs>518</Paragraphs>
  <Slides>43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TS010073846</vt:lpstr>
      <vt:lpstr>Jonathan Tompson, Murphy Stein, Yann LeCun, Ken Perlin </vt:lpstr>
      <vt:lpstr>Hand Pose Inference</vt:lpstr>
      <vt:lpstr>Pipeline overview</vt:lpstr>
      <vt:lpstr>Pipeline overview</vt:lpstr>
      <vt:lpstr>Pipeline overview</vt:lpstr>
      <vt:lpstr>Pipeline overview</vt:lpstr>
      <vt:lpstr>Pipeline overview</vt:lpstr>
      <vt:lpstr>PowerPoint Presentation</vt:lpstr>
      <vt:lpstr>RDF Hand Detection</vt:lpstr>
      <vt:lpstr>RDF Hand Detection Dataset</vt:lpstr>
      <vt:lpstr>Dataset creation</vt:lpstr>
      <vt:lpstr>Dataset creation</vt:lpstr>
      <vt:lpstr>Dataset creation</vt:lpstr>
      <vt:lpstr>Dataset creation</vt:lpstr>
      <vt:lpstr>Dataset creation</vt:lpstr>
      <vt:lpstr>Dataset creation</vt:lpstr>
      <vt:lpstr>Dataset creation</vt:lpstr>
      <vt:lpstr>Dataset creation</vt:lpstr>
      <vt:lpstr>Dataset creation</vt:lpstr>
      <vt:lpstr>Dataset creation</vt:lpstr>
      <vt:lpstr>Feature Detection – Goal </vt:lpstr>
      <vt:lpstr>Feature Detection – Heatmaps</vt:lpstr>
      <vt:lpstr>Target Heatmaps</vt:lpstr>
      <vt:lpstr>Detection Architecture</vt:lpstr>
      <vt:lpstr>Detection Architecture</vt:lpstr>
      <vt:lpstr>Detection Architecture</vt:lpstr>
      <vt:lpstr>Multi-resolution Convnet</vt:lpstr>
      <vt:lpstr>Inferred Joint positions</vt:lpstr>
      <vt:lpstr>Pose Recovery</vt:lpstr>
      <vt:lpstr>Results</vt:lpstr>
      <vt:lpstr>Future Work</vt:lpstr>
      <vt:lpstr>Follow on Work</vt:lpstr>
      <vt:lpstr>PowerPoint Presentation</vt:lpstr>
      <vt:lpstr>PowerPoint Presentation</vt:lpstr>
      <vt:lpstr>Related Work</vt:lpstr>
      <vt:lpstr>Hand Mesh</vt:lpstr>
      <vt:lpstr>Fitting results</vt:lpstr>
      <vt:lpstr>Pso/nm Objective function</vt:lpstr>
      <vt:lpstr>Multiple Cameras</vt:lpstr>
      <vt:lpstr>Detection Architecture</vt:lpstr>
      <vt:lpstr>Detection Architecture</vt:lpstr>
      <vt:lpstr>Convnet Performance</vt:lpstr>
      <vt:lpstr>IK Objective Function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2013-08-31T14:59:14Z</dcterms:created>
  <dcterms:modified xsi:type="dcterms:W3CDTF">2014-09-07T18:15:25Z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TC100738469990</vt:lpwstr>
  </property>
</Properties>
</file>